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Lora" pitchFamily="2" charset="77"/>
      <p:regular r:id="rId26"/>
      <p:bold r:id="rId27"/>
      <p:italic r:id="rId28"/>
      <p:boldItalic r:id="rId29"/>
    </p:embeddedFont>
    <p:embeddedFont>
      <p:font typeface="Quattrocento Sans" panose="020B0502050000020003" pitchFamily="34" charset="0"/>
      <p:regular r:id="rId30"/>
      <p:bold r:id="rId31"/>
      <p:italic r:id="rId32"/>
      <p:boldItalic r:id="rId33"/>
    </p:embeddedFont>
    <p:embeddedFont>
      <p:font typeface="Raleway" pitchFamily="2" charset="77"/>
      <p:regular r:id="rId34"/>
      <p:bold r:id="rId35"/>
      <p:italic r:id="rId36"/>
      <p:boldItalic r:id="rId37"/>
    </p:embeddedFont>
    <p:embeddedFont>
      <p:font typeface="Raleway SemiBold" panose="020F0502020204030204" pitchFamily="34" charset="0"/>
      <p:regular r:id="rId38"/>
      <p:bold r:id="rId39"/>
      <p:italic r:id="rId40"/>
      <p:boldItalic r:id="rId41"/>
    </p:embeddedFont>
    <p:embeddedFont>
      <p:font typeface="Red Hat Display" panose="02010303040201060303" pitchFamily="2" charset="0"/>
      <p:regular r:id="rId42"/>
      <p:bold r:id="rId43"/>
      <p:italic r:id="rId44"/>
      <p:boldItalic r:id="rId45"/>
    </p:embeddedFont>
    <p:embeddedFont>
      <p:font typeface="Red Hat Display Black" panose="02010303040201060303" pitchFamily="2" charset="0"/>
      <p:bold r:id="rId46"/>
      <p:italic r:id="rId47"/>
      <p:boldItalic r:id="rId48"/>
    </p:embeddedFont>
    <p:embeddedFont>
      <p:font typeface="Roboto" panose="02000000000000000000"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a Maharjan"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61" d="100"/>
          <a:sy n="161" d="100"/>
        </p:scale>
        <p:origin x="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1-10-12T17:31:17.501" idx="1">
    <p:pos x="539" y="1218"/>
    <p:text>What does the number under variable importance mean?</p:text>
  </p:cm>
  <p:cm authorId="0" dt="2021-10-12T17:31:17.501" idx="2">
    <p:pos x="539" y="1218"/>
    <p:text>Also we need to look at what this thing means</p:text>
  </p:cm>
</p:cmLst>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g>
</file>

<file path=ppt/media/image34.jpg>
</file>

<file path=ppt/media/image35.jpg>
</file>

<file path=ppt/media/image36.jp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f7ece5a5a8_2_18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f7ece5a5a8_2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f7ece5a5a8_2_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f7ece5a5a8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 square shows how well the model fits with the observed data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f7ece5a5a8_2_7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f7ece5a5a8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f7ece5a5a8_2_10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f7ece5a5a8_2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Clr>
                <a:srgbClr val="142236"/>
              </a:buClr>
              <a:buSzPts val="1100"/>
              <a:buFont typeface="Arial"/>
              <a:buNone/>
            </a:pPr>
            <a:r>
              <a:rPr lang="en" sz="1300">
                <a:solidFill>
                  <a:srgbClr val="111111"/>
                </a:solidFill>
                <a:latin typeface="Roboto"/>
                <a:ea typeface="Roboto"/>
                <a:cs typeface="Roboto"/>
                <a:sym typeface="Roboto"/>
              </a:rPr>
              <a:t>Coefficient chart shows the predictors coefficients scores as a function of log(λ) indicating the shrinkage of coefficients for larger numbers of log(λ)</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f7c0fedd43_1_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f7c0fedd43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1:27 secs </a:t>
            </a:r>
            <a:endParaRPr/>
          </a:p>
          <a:p>
            <a:pPr marL="0" lvl="0" indent="0" algn="l" rtl="0">
              <a:spcBef>
                <a:spcPts val="0"/>
              </a:spcBef>
              <a:spcAft>
                <a:spcPts val="0"/>
              </a:spcAft>
              <a:buNone/>
            </a:pPr>
            <a:r>
              <a:rPr lang="en"/>
              <a:t>Using the packages Rpart and Rpartplot we first create the equation for the model with price as the target variable. </a:t>
            </a:r>
            <a:endParaRPr/>
          </a:p>
          <a:p>
            <a:pPr marL="0" lvl="0" indent="0" algn="l" rtl="0">
              <a:spcBef>
                <a:spcPts val="0"/>
              </a:spcBef>
              <a:spcAft>
                <a:spcPts val="0"/>
              </a:spcAft>
              <a:buNone/>
            </a:pPr>
            <a:r>
              <a:rPr lang="en"/>
              <a:t>We begin the tree with about 22K observations. </a:t>
            </a:r>
            <a:r>
              <a:rPr lang="en">
                <a:solidFill>
                  <a:schemeClr val="dk1"/>
                </a:solidFill>
              </a:rPr>
              <a:t>We start at the root, where our first split is whether the house is less than 3406 for sqft living. The first variable holds the highest predictive power, which is why the tree starts the split here. Now to demonstrate in a more visual way, this is what our tree looks like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f7c0fedd43_1_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f7c0fedd43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142236"/>
                </a:solidFill>
              </a:rPr>
              <a:t>We start at the root, and then the first split is determined by sqft living- which holds the highest predictive power. All these lead to the leaf nodes at the bottom. The predictions are calculated by taking the average of each subset of the data. The percentage in the leaf tells us the total number of percentages that ended up in that path. </a:t>
            </a:r>
            <a:endParaRPr>
              <a:solidFill>
                <a:srgbClr val="142236"/>
              </a:solidFill>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f7ece5a5a8_2_12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f7ece5a5a8_2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final and chosen model that works the best is Random Forest because it has RMSE train of 172 thousand and the lowest among all the other model.  For Random Forest, there are 500 trees total. As expected, the feature importance plot also showed that sqft_ living has the most influence to the house price as well.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f7ece5a5a8_2_1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f7ece5a5a8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3606f1c2d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f7ece5a5a8_2_1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f7ece5a5a8_2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f7c0fedd43_1_1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f7c0fedd43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400">
                <a:solidFill>
                  <a:schemeClr val="dk1"/>
                </a:solidFill>
                <a:latin typeface="Raleway"/>
                <a:ea typeface="Raleway"/>
                <a:cs typeface="Raleway"/>
                <a:sym typeface="Raleway"/>
              </a:rPr>
              <a:t>1:35 secs </a:t>
            </a:r>
            <a:endParaRPr sz="1400">
              <a:solidFill>
                <a:schemeClr val="dk1"/>
              </a:solidFill>
              <a:latin typeface="Raleway"/>
              <a:ea typeface="Raleway"/>
              <a:cs typeface="Raleway"/>
              <a:sym typeface="Raleway"/>
            </a:endParaRPr>
          </a:p>
          <a:p>
            <a:pPr marL="457200" lvl="0" indent="-317500" algn="l" rtl="0">
              <a:lnSpc>
                <a:spcPct val="150000"/>
              </a:lnSpc>
              <a:spcBef>
                <a:spcPts val="0"/>
              </a:spcBef>
              <a:spcAft>
                <a:spcPts val="0"/>
              </a:spcAft>
              <a:buClr>
                <a:schemeClr val="dk1"/>
              </a:buClr>
              <a:buSzPts val="1400"/>
              <a:buFont typeface="Raleway"/>
              <a:buAutoNum type="arabicParenR"/>
            </a:pPr>
            <a:r>
              <a:rPr lang="en" sz="1400">
                <a:solidFill>
                  <a:schemeClr val="dk1"/>
                </a:solidFill>
                <a:latin typeface="Raleway"/>
                <a:ea typeface="Raleway"/>
                <a:cs typeface="Raleway"/>
                <a:sym typeface="Raleway"/>
              </a:rPr>
              <a:t>Sellers: Maximize selling price if you have any of the ‘high value’ variables</a:t>
            </a:r>
            <a:endParaRPr sz="1400">
              <a:solidFill>
                <a:schemeClr val="dk1"/>
              </a:solidFill>
              <a:latin typeface="Raleway"/>
              <a:ea typeface="Raleway"/>
              <a:cs typeface="Raleway"/>
              <a:sym typeface="Raleway"/>
            </a:endParaRPr>
          </a:p>
          <a:p>
            <a:pPr marL="457200" lvl="0" indent="-317500" algn="l" rtl="0">
              <a:lnSpc>
                <a:spcPct val="150000"/>
              </a:lnSpc>
              <a:spcBef>
                <a:spcPts val="0"/>
              </a:spcBef>
              <a:spcAft>
                <a:spcPts val="0"/>
              </a:spcAft>
              <a:buClr>
                <a:schemeClr val="dk1"/>
              </a:buClr>
              <a:buSzPts val="1400"/>
              <a:buFont typeface="Raleway"/>
              <a:buAutoNum type="arabicParenR"/>
            </a:pPr>
            <a:r>
              <a:rPr lang="en" sz="1400">
                <a:solidFill>
                  <a:schemeClr val="dk1"/>
                </a:solidFill>
                <a:latin typeface="Raleway"/>
                <a:ea typeface="Raleway"/>
                <a:cs typeface="Raleway"/>
                <a:sym typeface="Raleway"/>
              </a:rPr>
              <a:t>Buyers: Knowing which variables increase price the most, can help buyers find the best deal according to their preferences. </a:t>
            </a:r>
            <a:endParaRPr sz="1400">
              <a:solidFill>
                <a:schemeClr val="dk1"/>
              </a:solidFill>
              <a:latin typeface="Raleway"/>
              <a:ea typeface="Raleway"/>
              <a:cs typeface="Raleway"/>
              <a:sym typeface="Raleway"/>
            </a:endParaRPr>
          </a:p>
          <a:p>
            <a:pPr marL="457200" lvl="0" indent="-317500" algn="l" rtl="0">
              <a:lnSpc>
                <a:spcPct val="150000"/>
              </a:lnSpc>
              <a:spcBef>
                <a:spcPts val="0"/>
              </a:spcBef>
              <a:spcAft>
                <a:spcPts val="0"/>
              </a:spcAft>
              <a:buClr>
                <a:schemeClr val="dk1"/>
              </a:buClr>
              <a:buSzPts val="1400"/>
              <a:buFont typeface="Raleway"/>
              <a:buAutoNum type="arabicParenR"/>
            </a:pPr>
            <a:r>
              <a:rPr lang="en" sz="1400">
                <a:solidFill>
                  <a:schemeClr val="dk1"/>
                </a:solidFill>
                <a:latin typeface="Raleway"/>
                <a:ea typeface="Raleway"/>
                <a:cs typeface="Raleway"/>
                <a:sym typeface="Raleway"/>
              </a:rPr>
              <a:t>Investors: Make decisions based on factors that increase price. Find undervalued houses that have all features relating to higher price.</a:t>
            </a:r>
            <a:endParaRPr sz="1400">
              <a:solidFill>
                <a:schemeClr val="dk1"/>
              </a:solidFill>
              <a:latin typeface="Raleway"/>
              <a:ea typeface="Raleway"/>
              <a:cs typeface="Raleway"/>
              <a:sym typeface="Raleway"/>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b32348a412_0_16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b32348a412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f7ece5a5a8_2_16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f7ece5a5a8_2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f7ece5a5a8_2_1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f7ece5a5a8_2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7e814dd44_0_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7e814dd4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600"/>
              </a:spcBef>
              <a:spcAft>
                <a:spcPts val="0"/>
              </a:spcAft>
              <a:buClr>
                <a:srgbClr val="FFCD00"/>
              </a:buClr>
              <a:buSzPts val="1500"/>
              <a:buFont typeface="Arial"/>
              <a:buAutoNum type="arabicPeriod"/>
            </a:pPr>
            <a:r>
              <a:rPr lang="en" sz="1700">
                <a:solidFill>
                  <a:schemeClr val="dk1"/>
                </a:solidFill>
                <a:latin typeface="Quattrocento Sans"/>
                <a:ea typeface="Quattrocento Sans"/>
                <a:cs typeface="Quattrocento Sans"/>
                <a:sym typeface="Quattrocento Sans"/>
              </a:rPr>
              <a:t>Which variables matter most to consumers (buyers)?</a:t>
            </a:r>
            <a:endParaRPr sz="1700">
              <a:solidFill>
                <a:schemeClr val="dk1"/>
              </a:solidFill>
              <a:latin typeface="Quattrocento Sans"/>
              <a:ea typeface="Quattrocento Sans"/>
              <a:cs typeface="Quattrocento Sans"/>
              <a:sym typeface="Quattrocento Sans"/>
            </a:endParaRPr>
          </a:p>
          <a:p>
            <a:pPr marL="457200" lvl="0" indent="-323850" algn="l" rtl="0">
              <a:lnSpc>
                <a:spcPct val="150000"/>
              </a:lnSpc>
              <a:spcBef>
                <a:spcPts val="0"/>
              </a:spcBef>
              <a:spcAft>
                <a:spcPts val="0"/>
              </a:spcAft>
              <a:buClr>
                <a:srgbClr val="FFCD00"/>
              </a:buClr>
              <a:buSzPts val="1500"/>
              <a:buFont typeface="Arial"/>
              <a:buAutoNum type="arabicPeriod"/>
            </a:pPr>
            <a:r>
              <a:rPr lang="en" sz="1700">
                <a:solidFill>
                  <a:schemeClr val="dk1"/>
                </a:solidFill>
                <a:latin typeface="Quattrocento Sans"/>
                <a:ea typeface="Quattrocento Sans"/>
                <a:cs typeface="Quattrocento Sans"/>
                <a:sym typeface="Quattrocento Sans"/>
              </a:rPr>
              <a:t>Why some factors lead to purchases over others</a:t>
            </a:r>
            <a:endParaRPr sz="1700">
              <a:solidFill>
                <a:schemeClr val="dk1"/>
              </a:solidFill>
              <a:latin typeface="Quattrocento Sans"/>
              <a:ea typeface="Quattrocento Sans"/>
              <a:cs typeface="Quattrocento Sans"/>
              <a:sym typeface="Quattrocento Sans"/>
            </a:endParaRPr>
          </a:p>
          <a:p>
            <a:pPr marL="914400" lvl="1" indent="-336550" algn="l" rtl="0">
              <a:lnSpc>
                <a:spcPct val="150000"/>
              </a:lnSpc>
              <a:spcBef>
                <a:spcPts val="0"/>
              </a:spcBef>
              <a:spcAft>
                <a:spcPts val="0"/>
              </a:spcAft>
              <a:buClr>
                <a:srgbClr val="FFCD00"/>
              </a:buClr>
              <a:buSzPts val="1700"/>
              <a:buFont typeface="Quattrocento Sans"/>
              <a:buChar char="○"/>
            </a:pPr>
            <a:r>
              <a:rPr lang="en" sz="1700">
                <a:solidFill>
                  <a:schemeClr val="dk1"/>
                </a:solidFill>
                <a:latin typeface="Quattrocento Sans"/>
                <a:ea typeface="Quattrocento Sans"/>
                <a:cs typeface="Quattrocento Sans"/>
                <a:sym typeface="Quattrocento Sans"/>
              </a:rPr>
              <a:t>What makes a property higher valued?</a:t>
            </a:r>
            <a:endParaRPr sz="1700">
              <a:solidFill>
                <a:schemeClr val="dk1"/>
              </a:solidFill>
              <a:latin typeface="Quattrocento Sans"/>
              <a:ea typeface="Quattrocento Sans"/>
              <a:cs typeface="Quattrocento Sans"/>
              <a:sym typeface="Quattrocento Sans"/>
            </a:endParaRPr>
          </a:p>
          <a:p>
            <a:pPr marL="457200" lvl="0" indent="-330200" algn="l" rtl="0">
              <a:lnSpc>
                <a:spcPct val="150000"/>
              </a:lnSpc>
              <a:spcBef>
                <a:spcPts val="0"/>
              </a:spcBef>
              <a:spcAft>
                <a:spcPts val="0"/>
              </a:spcAft>
              <a:buClr>
                <a:srgbClr val="FFCD00"/>
              </a:buClr>
              <a:buSzPts val="1600"/>
              <a:buFont typeface="Quattrocento Sans"/>
              <a:buAutoNum type="arabicPeriod"/>
            </a:pPr>
            <a:r>
              <a:rPr lang="en" sz="1700">
                <a:solidFill>
                  <a:schemeClr val="dk1"/>
                </a:solidFill>
                <a:latin typeface="Quattrocento Sans"/>
                <a:ea typeface="Quattrocento Sans"/>
                <a:cs typeface="Quattrocento Sans"/>
                <a:sym typeface="Quattrocento Sans"/>
              </a:rPr>
              <a:t>How the housing market fluctuates</a:t>
            </a:r>
            <a:endParaRPr sz="1700">
              <a:solidFill>
                <a:schemeClr val="dk1"/>
              </a:solidFill>
              <a:latin typeface="Quattrocento Sans"/>
              <a:ea typeface="Quattrocento Sans"/>
              <a:cs typeface="Quattrocento Sans"/>
              <a:sym typeface="Quattrocento Sans"/>
            </a:endParaRPr>
          </a:p>
          <a:p>
            <a:pPr marL="914400" lvl="1" indent="-330200" algn="l" rtl="0">
              <a:lnSpc>
                <a:spcPct val="150000"/>
              </a:lnSpc>
              <a:spcBef>
                <a:spcPts val="0"/>
              </a:spcBef>
              <a:spcAft>
                <a:spcPts val="0"/>
              </a:spcAft>
              <a:buClr>
                <a:srgbClr val="FFCD00"/>
              </a:buClr>
              <a:buSzPts val="1600"/>
              <a:buFont typeface="Quattrocento Sans"/>
              <a:buChar char="○"/>
            </a:pPr>
            <a:r>
              <a:rPr lang="en" sz="1700">
                <a:solidFill>
                  <a:schemeClr val="dk1"/>
                </a:solidFill>
                <a:latin typeface="Quattrocento Sans"/>
                <a:ea typeface="Quattrocento Sans"/>
                <a:cs typeface="Quattrocento Sans"/>
                <a:sym typeface="Quattrocento Sans"/>
              </a:rPr>
              <a:t>Value of houses based on location and style</a:t>
            </a:r>
            <a:endParaRPr sz="1700">
              <a:solidFill>
                <a:schemeClr val="dk1"/>
              </a:solidFill>
              <a:latin typeface="Quattrocento Sans"/>
              <a:ea typeface="Quattrocento Sans"/>
              <a:cs typeface="Quattrocento Sans"/>
              <a:sym typeface="Quattrocento Sans"/>
            </a:endParaRPr>
          </a:p>
          <a:p>
            <a:pPr marL="457200" lvl="0" indent="-336550" algn="l" rtl="0">
              <a:lnSpc>
                <a:spcPct val="150000"/>
              </a:lnSpc>
              <a:spcBef>
                <a:spcPts val="0"/>
              </a:spcBef>
              <a:spcAft>
                <a:spcPts val="0"/>
              </a:spcAft>
              <a:buClr>
                <a:srgbClr val="FFCD00"/>
              </a:buClr>
              <a:buSzPts val="1700"/>
              <a:buFont typeface="Quattrocento Sans"/>
              <a:buAutoNum type="arabicPeriod"/>
            </a:pPr>
            <a:r>
              <a:rPr lang="en" sz="1700">
                <a:solidFill>
                  <a:schemeClr val="dk1"/>
                </a:solidFill>
                <a:latin typeface="Quattrocento Sans"/>
                <a:ea typeface="Quattrocento Sans"/>
                <a:cs typeface="Quattrocento Sans"/>
                <a:sym typeface="Quattrocento Sans"/>
              </a:rPr>
              <a:t>Valuable to developers or investors looking to purchase property in the area.</a:t>
            </a:r>
            <a:endParaRPr sz="1700">
              <a:solidFill>
                <a:schemeClr val="dk1"/>
              </a:solidFill>
              <a:latin typeface="Quattrocento Sans"/>
              <a:ea typeface="Quattrocento Sans"/>
              <a:cs typeface="Quattrocento Sans"/>
              <a:sym typeface="Quattrocento Sans"/>
            </a:endParaRPr>
          </a:p>
          <a:p>
            <a:pPr marL="457200" lvl="0" indent="-336550" algn="l" rtl="0">
              <a:lnSpc>
                <a:spcPct val="150000"/>
              </a:lnSpc>
              <a:spcBef>
                <a:spcPts val="0"/>
              </a:spcBef>
              <a:spcAft>
                <a:spcPts val="0"/>
              </a:spcAft>
              <a:buClr>
                <a:srgbClr val="FFCD00"/>
              </a:buClr>
              <a:buSzPts val="1700"/>
              <a:buFont typeface="Quattrocento Sans"/>
              <a:buAutoNum type="arabicPeriod"/>
            </a:pPr>
            <a:r>
              <a:rPr lang="en" sz="1700">
                <a:solidFill>
                  <a:schemeClr val="dk1"/>
                </a:solidFill>
                <a:latin typeface="Quattrocento Sans"/>
                <a:ea typeface="Quattrocento Sans"/>
                <a:cs typeface="Quattrocento Sans"/>
                <a:sym typeface="Quattrocento Sans"/>
              </a:rPr>
              <a:t>Help sellers estimate a sell price for the property</a:t>
            </a:r>
            <a:endParaRPr sz="1700">
              <a:solidFill>
                <a:schemeClr val="dk1"/>
              </a:solidFill>
              <a:latin typeface="Quattrocento Sans"/>
              <a:ea typeface="Quattrocento Sans"/>
              <a:cs typeface="Quattrocento Sans"/>
              <a:sym typeface="Quattrocento Sans"/>
            </a:endParaRPr>
          </a:p>
          <a:p>
            <a:pPr marL="457200" lvl="0" indent="-336550" algn="l" rtl="0">
              <a:lnSpc>
                <a:spcPct val="150000"/>
              </a:lnSpc>
              <a:spcBef>
                <a:spcPts val="0"/>
              </a:spcBef>
              <a:spcAft>
                <a:spcPts val="0"/>
              </a:spcAft>
              <a:buClr>
                <a:srgbClr val="FFCD00"/>
              </a:buClr>
              <a:buSzPts val="1700"/>
              <a:buFont typeface="Quattrocento Sans"/>
              <a:buAutoNum type="arabicPeriod"/>
            </a:pPr>
            <a:r>
              <a:rPr lang="en" sz="1700">
                <a:solidFill>
                  <a:schemeClr val="dk1"/>
                </a:solidFill>
                <a:latin typeface="Quattrocento Sans"/>
                <a:ea typeface="Quattrocento Sans"/>
                <a:cs typeface="Quattrocento Sans"/>
                <a:sym typeface="Quattrocento Sans"/>
              </a:rPr>
              <a:t>Deciding on the renovation technique to maximize profit.</a:t>
            </a:r>
            <a:endParaRPr sz="1700">
              <a:solidFill>
                <a:schemeClr val="dk1"/>
              </a:solidFill>
              <a:latin typeface="Quattrocento Sans"/>
              <a:ea typeface="Quattrocento Sans"/>
              <a:cs typeface="Quattrocento Sans"/>
              <a:sym typeface="Quattrocento Sans"/>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f7e814dd44_0_1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f7e814dd4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Zip code:</a:t>
            </a:r>
            <a:r>
              <a:rPr lang="en">
                <a:solidFill>
                  <a:schemeClr val="dk1"/>
                </a:solidFill>
              </a:rPr>
              <a:t> removed--  they were not matching the exact counties, we plan to explore the lat and long columns instead for geographical mapping</a:t>
            </a:r>
            <a:endParaRPr>
              <a:solidFill>
                <a:schemeClr val="dk1"/>
              </a:solidFill>
            </a:endParaRPr>
          </a:p>
          <a:p>
            <a:pPr marL="0" lvl="0" indent="0" algn="l" rtl="0">
              <a:spcBef>
                <a:spcPts val="0"/>
              </a:spcBef>
              <a:spcAft>
                <a:spcPts val="0"/>
              </a:spcAft>
              <a:buClr>
                <a:schemeClr val="dk1"/>
              </a:buClr>
              <a:buSzPts val="1100"/>
              <a:buFont typeface="Arial"/>
              <a:buNone/>
            </a:pPr>
            <a:r>
              <a:rPr lang="en" b="1">
                <a:solidFill>
                  <a:schemeClr val="dk1"/>
                </a:solidFill>
              </a:rPr>
              <a:t>Year Renovated: </a:t>
            </a:r>
            <a:r>
              <a:rPr lang="en">
                <a:solidFill>
                  <a:schemeClr val="dk1"/>
                </a:solidFill>
              </a:rPr>
              <a:t>Changed to boolean format 0-1, 0= no renovation 1=renovated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Removed: there were 4 different sqft variables- we just kept the sqft lot and living variable and not take the grouping variable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f7ece5a5a8_2_18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f7ece5a5a8_2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cb44c4a172_1_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cb44c4a172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7c0fedd43_1_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7c0fedd43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b44c4a172_1_1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b44c4a172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cb44c4a172_1_10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cb44c4a172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flipH="1">
            <a:off x="0" y="-50"/>
            <a:ext cx="6081900" cy="27666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56600" y="459275"/>
            <a:ext cx="5150400" cy="1844700"/>
          </a:xfrm>
          <a:prstGeom prst="rect">
            <a:avLst/>
          </a:prstGeom>
        </p:spPr>
        <p:txBody>
          <a:bodyPr spcFirstLastPara="1" wrap="square" lIns="0" tIns="0" rIns="0" bIns="0" anchor="ctr"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13" name="Google Shape;13;p2"/>
          <p:cNvSpPr/>
          <p:nvPr/>
        </p:nvSpPr>
        <p:spPr>
          <a:xfrm flipH="1">
            <a:off x="7944600" y="3944200"/>
            <a:ext cx="1199400" cy="1199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2"/>
        <p:cNvGrpSpPr/>
        <p:nvPr/>
      </p:nvGrpSpPr>
      <p:grpSpPr>
        <a:xfrm>
          <a:off x="0" y="0"/>
          <a:ext cx="0" cy="0"/>
          <a:chOff x="0" y="0"/>
          <a:chExt cx="0" cy="0"/>
        </a:xfrm>
      </p:grpSpPr>
      <p:sp>
        <p:nvSpPr>
          <p:cNvPr id="83" name="Google Shape;83;p11"/>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Veiled">
  <p:cSld name="BLANK_1">
    <p:spTree>
      <p:nvGrpSpPr>
        <p:cNvPr id="1" name="Shape 85"/>
        <p:cNvGrpSpPr/>
        <p:nvPr/>
      </p:nvGrpSpPr>
      <p:grpSpPr>
        <a:xfrm>
          <a:off x="0" y="0"/>
          <a:ext cx="0" cy="0"/>
          <a:chOff x="0" y="0"/>
          <a:chExt cx="0" cy="0"/>
        </a:xfrm>
      </p:grpSpPr>
      <p:sp>
        <p:nvSpPr>
          <p:cNvPr id="86" name="Google Shape;86;p12"/>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89"/>
        <p:cNvGrpSpPr/>
        <p:nvPr/>
      </p:nvGrpSpPr>
      <p:grpSpPr>
        <a:xfrm>
          <a:off x="0" y="0"/>
          <a:ext cx="0" cy="0"/>
          <a:chOff x="0" y="0"/>
          <a:chExt cx="0" cy="0"/>
        </a:xfrm>
      </p:grpSpPr>
      <p:grpSp>
        <p:nvGrpSpPr>
          <p:cNvPr id="90" name="Google Shape;90;p13"/>
          <p:cNvGrpSpPr/>
          <p:nvPr/>
        </p:nvGrpSpPr>
        <p:grpSpPr>
          <a:xfrm>
            <a:off x="0" y="-25"/>
            <a:ext cx="9144000" cy="5143500"/>
            <a:chOff x="0" y="-225"/>
            <a:chExt cx="9144000" cy="5143500"/>
          </a:xfrm>
        </p:grpSpPr>
        <p:sp>
          <p:nvSpPr>
            <p:cNvPr id="91" name="Google Shape;91;p13"/>
            <p:cNvSpPr/>
            <p:nvPr/>
          </p:nvSpPr>
          <p:spPr>
            <a:xfrm>
              <a:off x="0" y="-225"/>
              <a:ext cx="9144000" cy="5143500"/>
            </a:xfrm>
            <a:prstGeom prst="frame">
              <a:avLst>
                <a:gd name="adj1" fmla="val 8758"/>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rot="10800000" flipH="1">
              <a:off x="0" y="-175"/>
              <a:ext cx="4572000" cy="9063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93" name="Google Shape;93;p13"/>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1 column 1">
  <p:cSld name="TITLE_AND_BODY_2">
    <p:spTree>
      <p:nvGrpSpPr>
        <p:cNvPr id="1" name="Shape 95"/>
        <p:cNvGrpSpPr/>
        <p:nvPr/>
      </p:nvGrpSpPr>
      <p:grpSpPr>
        <a:xfrm>
          <a:off x="0" y="0"/>
          <a:ext cx="0" cy="0"/>
          <a:chOff x="0" y="0"/>
          <a:chExt cx="0" cy="0"/>
        </a:xfrm>
      </p:grpSpPr>
      <p:cxnSp>
        <p:nvCxnSpPr>
          <p:cNvPr id="96" name="Google Shape;96;p14"/>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97" name="Google Shape;97;p14"/>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txBox="1">
            <a:spLocks noGrp="1"/>
          </p:cNvSpPr>
          <p:nvPr>
            <p:ph type="title"/>
          </p:nvPr>
        </p:nvSpPr>
        <p:spPr>
          <a:xfrm>
            <a:off x="1381250" y="896112"/>
            <a:ext cx="3878400" cy="435600"/>
          </a:xfrm>
          <a:prstGeom prst="rect">
            <a:avLst/>
          </a:prstGeom>
        </p:spPr>
        <p:txBody>
          <a:bodyPr spcFirstLastPara="1" wrap="square" lIns="0" tIns="0" rIns="0" bIns="0" anchor="ctr" anchorCtr="0">
            <a:noAutofit/>
          </a:bodyPr>
          <a:lstStyle>
            <a:lvl1pPr lvl="0" rtl="0">
              <a:spcBef>
                <a:spcPts val="0"/>
              </a:spcBef>
              <a:spcAft>
                <a:spcPts val="0"/>
              </a:spcAft>
              <a:buSzPts val="2000"/>
              <a:buFont typeface="Lora"/>
              <a:buNone/>
              <a:defRPr sz="2000" b="1">
                <a:latin typeface="Lora"/>
                <a:ea typeface="Lora"/>
                <a:cs typeface="Lora"/>
                <a:sym typeface="Lora"/>
              </a:defRPr>
            </a:lvl1pPr>
            <a:lvl2pPr lvl="1" rtl="0">
              <a:spcBef>
                <a:spcPts val="0"/>
              </a:spcBef>
              <a:spcAft>
                <a:spcPts val="0"/>
              </a:spcAft>
              <a:buSzPts val="2000"/>
              <a:buFont typeface="Lora"/>
              <a:buNone/>
              <a:defRPr sz="2000" b="1">
                <a:highlight>
                  <a:srgbClr val="FFFFFF"/>
                </a:highlight>
                <a:latin typeface="Lora"/>
                <a:ea typeface="Lora"/>
                <a:cs typeface="Lora"/>
                <a:sym typeface="Lora"/>
              </a:defRPr>
            </a:lvl2pPr>
            <a:lvl3pPr lvl="2" rtl="0">
              <a:spcBef>
                <a:spcPts val="0"/>
              </a:spcBef>
              <a:spcAft>
                <a:spcPts val="0"/>
              </a:spcAft>
              <a:buSzPts val="2000"/>
              <a:buFont typeface="Lora"/>
              <a:buNone/>
              <a:defRPr sz="2000" b="1">
                <a:highlight>
                  <a:srgbClr val="FFFFFF"/>
                </a:highlight>
                <a:latin typeface="Lora"/>
                <a:ea typeface="Lora"/>
                <a:cs typeface="Lora"/>
                <a:sym typeface="Lora"/>
              </a:defRPr>
            </a:lvl3pPr>
            <a:lvl4pPr lvl="3" rtl="0">
              <a:spcBef>
                <a:spcPts val="0"/>
              </a:spcBef>
              <a:spcAft>
                <a:spcPts val="0"/>
              </a:spcAft>
              <a:buSzPts val="2000"/>
              <a:buFont typeface="Lora"/>
              <a:buNone/>
              <a:defRPr sz="2000" b="1">
                <a:highlight>
                  <a:srgbClr val="FFFFFF"/>
                </a:highlight>
                <a:latin typeface="Lora"/>
                <a:ea typeface="Lora"/>
                <a:cs typeface="Lora"/>
                <a:sym typeface="Lora"/>
              </a:defRPr>
            </a:lvl4pPr>
            <a:lvl5pPr lvl="4" rtl="0">
              <a:spcBef>
                <a:spcPts val="0"/>
              </a:spcBef>
              <a:spcAft>
                <a:spcPts val="0"/>
              </a:spcAft>
              <a:buSzPts val="2000"/>
              <a:buFont typeface="Lora"/>
              <a:buNone/>
              <a:defRPr sz="2000" b="1">
                <a:highlight>
                  <a:srgbClr val="FFFFFF"/>
                </a:highlight>
                <a:latin typeface="Lora"/>
                <a:ea typeface="Lora"/>
                <a:cs typeface="Lora"/>
                <a:sym typeface="Lora"/>
              </a:defRPr>
            </a:lvl5pPr>
            <a:lvl6pPr lvl="5" rtl="0">
              <a:spcBef>
                <a:spcPts val="0"/>
              </a:spcBef>
              <a:spcAft>
                <a:spcPts val="0"/>
              </a:spcAft>
              <a:buSzPts val="2000"/>
              <a:buFont typeface="Lora"/>
              <a:buNone/>
              <a:defRPr sz="2000" b="1">
                <a:highlight>
                  <a:srgbClr val="FFFFFF"/>
                </a:highlight>
                <a:latin typeface="Lora"/>
                <a:ea typeface="Lora"/>
                <a:cs typeface="Lora"/>
                <a:sym typeface="Lora"/>
              </a:defRPr>
            </a:lvl6pPr>
            <a:lvl7pPr lvl="6" rtl="0">
              <a:spcBef>
                <a:spcPts val="0"/>
              </a:spcBef>
              <a:spcAft>
                <a:spcPts val="0"/>
              </a:spcAft>
              <a:buSzPts val="2000"/>
              <a:buFont typeface="Lora"/>
              <a:buNone/>
              <a:defRPr sz="2000" b="1">
                <a:highlight>
                  <a:srgbClr val="FFFFFF"/>
                </a:highlight>
                <a:latin typeface="Lora"/>
                <a:ea typeface="Lora"/>
                <a:cs typeface="Lora"/>
                <a:sym typeface="Lora"/>
              </a:defRPr>
            </a:lvl7pPr>
            <a:lvl8pPr lvl="7" rtl="0">
              <a:spcBef>
                <a:spcPts val="0"/>
              </a:spcBef>
              <a:spcAft>
                <a:spcPts val="0"/>
              </a:spcAft>
              <a:buSzPts val="2000"/>
              <a:buFont typeface="Lora"/>
              <a:buNone/>
              <a:defRPr sz="2000" b="1">
                <a:highlight>
                  <a:srgbClr val="FFFFFF"/>
                </a:highlight>
                <a:latin typeface="Lora"/>
                <a:ea typeface="Lora"/>
                <a:cs typeface="Lora"/>
                <a:sym typeface="Lora"/>
              </a:defRPr>
            </a:lvl8pPr>
            <a:lvl9pPr lvl="8" rtl="0">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99" name="Google Shape;99;p14"/>
          <p:cNvSpPr txBox="1">
            <a:spLocks noGrp="1"/>
          </p:cNvSpPr>
          <p:nvPr>
            <p:ph type="body" idx="1"/>
          </p:nvPr>
        </p:nvSpPr>
        <p:spPr>
          <a:xfrm>
            <a:off x="1381250" y="1616470"/>
            <a:ext cx="6809700" cy="3112200"/>
          </a:xfrm>
          <a:prstGeom prst="rect">
            <a:avLst/>
          </a:prstGeom>
        </p:spPr>
        <p:txBody>
          <a:bodyPr spcFirstLastPara="1" wrap="square" lIns="0" tIns="0" rIns="0" bIns="0" anchor="t" anchorCtr="0">
            <a:noAutofit/>
          </a:bodyPr>
          <a:lstStyle>
            <a:lvl1pPr marL="457200" lvl="0" indent="-3810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100" name="Google Shape;100;p14"/>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101" name="Google Shape;101;p14"/>
          <p:cNvSpPr txBox="1">
            <a:spLocks noGrp="1"/>
          </p:cNvSpPr>
          <p:nvPr>
            <p:ph type="sldNum" idx="12"/>
          </p:nvPr>
        </p:nvSpPr>
        <p:spPr>
          <a:xfrm>
            <a:off x="8543227" y="4749851"/>
            <a:ext cx="548700" cy="393600"/>
          </a:xfrm>
          <a:prstGeom prst="rect">
            <a:avLst/>
          </a:prstGeom>
        </p:spPr>
        <p:txBody>
          <a:bodyPr spcFirstLastPara="1" wrap="square" lIns="0" tIns="0" rIns="0" bIns="0"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100" y="3429000"/>
            <a:ext cx="9150000" cy="1714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400">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a:endParaRPr/>
          </a:p>
        </p:txBody>
      </p:sp>
      <p:sp>
        <p:nvSpPr>
          <p:cNvPr id="18" name="Google Shape;18;p3"/>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SzPts val="1800"/>
              <a:buNone/>
              <a:defRPr sz="1800">
                <a:solidFill>
                  <a:schemeClr val="dk2"/>
                </a:solidFill>
              </a:defRPr>
            </a:lvl3pPr>
            <a:lvl4pPr lvl="3" rtl="0">
              <a:spcBef>
                <a:spcPts val="0"/>
              </a:spcBef>
              <a:spcAft>
                <a:spcPts val="0"/>
              </a:spcAft>
              <a:buSzPts val="1800"/>
              <a:buNone/>
              <a:defRPr sz="1800">
                <a:solidFill>
                  <a:schemeClr val="dk2"/>
                </a:solidFill>
              </a:defRPr>
            </a:lvl4pPr>
            <a:lvl5pPr lvl="4" rtl="0">
              <a:spcBef>
                <a:spcPts val="0"/>
              </a:spcBef>
              <a:spcAft>
                <a:spcPts val="0"/>
              </a:spcAft>
              <a:buSzPts val="1800"/>
              <a:buNone/>
              <a:defRPr sz="1800">
                <a:solidFill>
                  <a:schemeClr val="dk2"/>
                </a:solidFill>
              </a:defRPr>
            </a:lvl5pPr>
            <a:lvl6pPr lvl="5" rtl="0">
              <a:spcBef>
                <a:spcPts val="0"/>
              </a:spcBef>
              <a:spcAft>
                <a:spcPts val="0"/>
              </a:spcAft>
              <a:buSzPts val="1800"/>
              <a:buNone/>
              <a:defRPr sz="1800">
                <a:solidFill>
                  <a:schemeClr val="dk2"/>
                </a:solidFill>
              </a:defRPr>
            </a:lvl6pPr>
            <a:lvl7pPr lvl="6" rtl="0">
              <a:spcBef>
                <a:spcPts val="0"/>
              </a:spcBef>
              <a:spcAft>
                <a:spcPts val="0"/>
              </a:spcAft>
              <a:buSzPts val="1800"/>
              <a:buNone/>
              <a:defRPr sz="1800">
                <a:solidFill>
                  <a:schemeClr val="dk2"/>
                </a:solidFill>
              </a:defRPr>
            </a:lvl7pPr>
            <a:lvl8pPr lvl="7" rtl="0">
              <a:spcBef>
                <a:spcPts val="0"/>
              </a:spcBef>
              <a:spcAft>
                <a:spcPts val="0"/>
              </a:spcAft>
              <a:buSzPts val="1800"/>
              <a:buNone/>
              <a:defRPr sz="1800">
                <a:solidFill>
                  <a:schemeClr val="dk2"/>
                </a:solidFill>
              </a:defRPr>
            </a:lvl8pPr>
            <a:lvl9pPr lvl="8" rtl="0">
              <a:spcBef>
                <a:spcPts val="0"/>
              </a:spcBef>
              <a:spcAft>
                <a:spcPts val="0"/>
              </a:spcAft>
              <a:buSzPts val="1800"/>
              <a:buNone/>
              <a:defRPr sz="1800">
                <a:solidFill>
                  <a:schemeClr val="dk2"/>
                </a:solidFill>
              </a:defRPr>
            </a:lvl9pPr>
          </a:lstStyle>
          <a:p>
            <a:endParaRPr/>
          </a:p>
        </p:txBody>
      </p:sp>
      <p:sp>
        <p:nvSpPr>
          <p:cNvPr id="19" name="Google Shape;19;p3"/>
          <p:cNvSpPr/>
          <p:nvPr/>
        </p:nvSpPr>
        <p:spPr>
          <a:xfrm>
            <a:off x="0" y="1998300"/>
            <a:ext cx="1430700" cy="14307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0"/>
        <p:cNvGrpSpPr/>
        <p:nvPr/>
      </p:nvGrpSpPr>
      <p:grpSpPr>
        <a:xfrm>
          <a:off x="0" y="0"/>
          <a:ext cx="0" cy="0"/>
          <a:chOff x="0" y="0"/>
          <a:chExt cx="0" cy="0"/>
        </a:xfrm>
      </p:grpSpPr>
      <p:grpSp>
        <p:nvGrpSpPr>
          <p:cNvPr id="21" name="Google Shape;21;p4"/>
          <p:cNvGrpSpPr/>
          <p:nvPr/>
        </p:nvGrpSpPr>
        <p:grpSpPr>
          <a:xfrm>
            <a:off x="0" y="-100"/>
            <a:ext cx="9144000" cy="5143600"/>
            <a:chOff x="0" y="-100"/>
            <a:chExt cx="9144000" cy="5143600"/>
          </a:xfrm>
        </p:grpSpPr>
        <p:sp>
          <p:nvSpPr>
            <p:cNvPr id="22" name="Google Shape;22;p4"/>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0800000" flipH="1">
              <a:off x="0" y="-100"/>
              <a:ext cx="6087900" cy="44199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4"/>
          <p:cNvSpPr/>
          <p:nvPr/>
        </p:nvSpPr>
        <p:spPr>
          <a:xfrm flipH="1">
            <a:off x="8760600" y="4760125"/>
            <a:ext cx="383400" cy="383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5" name="Google Shape;25;p4"/>
          <p:cNvSpPr txBox="1">
            <a:spLocks noGrp="1"/>
          </p:cNvSpPr>
          <p:nvPr>
            <p:ph type="body" idx="1"/>
          </p:nvPr>
        </p:nvSpPr>
        <p:spPr>
          <a:xfrm>
            <a:off x="810450" y="554575"/>
            <a:ext cx="4686900" cy="3271200"/>
          </a:xfrm>
          <a:prstGeom prst="rect">
            <a:avLst/>
          </a:prstGeom>
        </p:spPr>
        <p:txBody>
          <a:bodyPr spcFirstLastPara="1" wrap="square" lIns="0" tIns="0" rIns="0" bIns="0" anchor="t" anchorCtr="0">
            <a:noAutofit/>
          </a:bodyPr>
          <a:lstStyle>
            <a:lvl1pPr marL="457200" lvl="0" indent="-419100" rtl="0">
              <a:lnSpc>
                <a:spcPct val="115000"/>
              </a:lnSpc>
              <a:spcBef>
                <a:spcPts val="60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1pPr>
            <a:lvl2pPr marL="914400" lvl="1"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2pPr>
            <a:lvl3pPr marL="1371600" lvl="2"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3pPr>
            <a:lvl4pPr marL="1828800" lvl="3"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4pPr>
            <a:lvl5pPr marL="2286000" lvl="4"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5pPr>
            <a:lvl6pPr marL="2743200" lvl="5"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6pPr>
            <a:lvl7pPr marL="3200400" lvl="6"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7pPr>
            <a:lvl8pPr marL="3657600" lvl="7"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8pPr>
            <a:lvl9pPr marL="4114800" lvl="8" indent="-419100" rtl="0">
              <a:lnSpc>
                <a:spcPct val="115000"/>
              </a:lnSpc>
              <a:spcBef>
                <a:spcPts val="0"/>
              </a:spcBef>
              <a:spcAft>
                <a:spcPts val="0"/>
              </a:spcAft>
              <a:buClr>
                <a:schemeClr val="dk1"/>
              </a:buClr>
              <a:buSzPts val="3000"/>
              <a:buFont typeface="Raleway SemiBold"/>
              <a:buChar char="╶"/>
              <a:defRPr sz="3000">
                <a:solidFill>
                  <a:schemeClr val="dk1"/>
                </a:solidFill>
                <a:latin typeface="Raleway SemiBold"/>
                <a:ea typeface="Raleway SemiBold"/>
                <a:cs typeface="Raleway SemiBold"/>
                <a:sym typeface="Raleway SemiBold"/>
              </a:defRPr>
            </a:lvl9pPr>
          </a:lstStyle>
          <a:p>
            <a:endParaRPr/>
          </a:p>
        </p:txBody>
      </p:sp>
      <p:sp>
        <p:nvSpPr>
          <p:cNvPr id="26" name="Google Shape;26;p4"/>
          <p:cNvSpPr txBox="1"/>
          <p:nvPr/>
        </p:nvSpPr>
        <p:spPr>
          <a:xfrm>
            <a:off x="318111" y="380177"/>
            <a:ext cx="516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b="1">
                <a:solidFill>
                  <a:schemeClr val="accent1"/>
                </a:solidFill>
                <a:latin typeface="Raleway"/>
                <a:ea typeface="Raleway"/>
                <a:cs typeface="Raleway"/>
                <a:sym typeface="Raleway"/>
              </a:rPr>
              <a:t>“</a:t>
            </a:r>
            <a:endParaRPr sz="7200" b="1">
              <a:solidFill>
                <a:schemeClr val="accent1"/>
              </a:solidFill>
              <a:latin typeface="Raleway"/>
              <a:ea typeface="Raleway"/>
              <a:cs typeface="Raleway"/>
              <a:sym typeface="Raleway"/>
            </a:endParaRPr>
          </a:p>
        </p:txBody>
      </p:sp>
      <p:sp>
        <p:nvSpPr>
          <p:cNvPr id="27" name="Google Shape;27;p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
        <p:cNvGrpSpPr/>
        <p:nvPr/>
      </p:nvGrpSpPr>
      <p:grpSpPr>
        <a:xfrm>
          <a:off x="0" y="0"/>
          <a:ext cx="0" cy="0"/>
          <a:chOff x="0" y="0"/>
          <a:chExt cx="0" cy="0"/>
        </a:xfrm>
      </p:grpSpPr>
      <p:grpSp>
        <p:nvGrpSpPr>
          <p:cNvPr id="29" name="Google Shape;29;p5"/>
          <p:cNvGrpSpPr/>
          <p:nvPr/>
        </p:nvGrpSpPr>
        <p:grpSpPr>
          <a:xfrm>
            <a:off x="0" y="-50"/>
            <a:ext cx="9144000" cy="5143575"/>
            <a:chOff x="0" y="-50"/>
            <a:chExt cx="9144000" cy="5143575"/>
          </a:xfrm>
        </p:grpSpPr>
        <p:sp>
          <p:nvSpPr>
            <p:cNvPr id="30" name="Google Shape;30;p5"/>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5"/>
            <p:cNvGrpSpPr/>
            <p:nvPr/>
          </p:nvGrpSpPr>
          <p:grpSpPr>
            <a:xfrm>
              <a:off x="0" y="-50"/>
              <a:ext cx="9144000" cy="5143575"/>
              <a:chOff x="0" y="-250"/>
              <a:chExt cx="9144000" cy="5143575"/>
            </a:xfrm>
          </p:grpSpPr>
          <p:sp>
            <p:nvSpPr>
              <p:cNvPr id="32" name="Google Shape;32;p5"/>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p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6" name="Google Shape;36;p5"/>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37" name="Google Shape;37;p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bg>
      <p:bgPr>
        <a:solidFill>
          <a:schemeClr val="lt1"/>
        </a:solidFill>
        <a:effectLst/>
      </p:bgPr>
    </p:bg>
    <p:spTree>
      <p:nvGrpSpPr>
        <p:cNvPr id="1" name="Shape 38"/>
        <p:cNvGrpSpPr/>
        <p:nvPr/>
      </p:nvGrpSpPr>
      <p:grpSpPr>
        <a:xfrm>
          <a:off x="0" y="0"/>
          <a:ext cx="0" cy="0"/>
          <a:chOff x="0" y="0"/>
          <a:chExt cx="0" cy="0"/>
        </a:xfrm>
      </p:grpSpPr>
      <p:sp>
        <p:nvSpPr>
          <p:cNvPr id="39" name="Google Shape;39;p6"/>
          <p:cNvSpPr/>
          <p:nvPr/>
        </p:nvSpPr>
        <p:spPr>
          <a:xfrm rot="10800000">
            <a:off x="4766875" y="300"/>
            <a:ext cx="4377000" cy="4377000"/>
          </a:xfrm>
          <a:prstGeom prst="round1Rect">
            <a:avLst>
              <a:gd name="adj" fmla="val 50000"/>
            </a:avLst>
          </a:prstGeom>
          <a:solidFill>
            <a:srgbClr val="142236">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6"/>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lvl1pPr marL="457200" lvl="0" indent="-355600" rtl="0">
              <a:lnSpc>
                <a:spcPct val="115000"/>
              </a:lnSpc>
              <a:spcBef>
                <a:spcPts val="600"/>
              </a:spcBef>
              <a:spcAft>
                <a:spcPts val="0"/>
              </a:spcAft>
              <a:buSzPts val="2000"/>
              <a:buChar char="╸"/>
              <a:defRPr sz="2000">
                <a:solidFill>
                  <a:schemeClr val="dk2"/>
                </a:solidFill>
              </a:defRPr>
            </a:lvl1pPr>
            <a:lvl2pPr marL="914400" lvl="1" indent="-355600" rtl="0">
              <a:lnSpc>
                <a:spcPct val="115000"/>
              </a:lnSpc>
              <a:spcBef>
                <a:spcPts val="0"/>
              </a:spcBef>
              <a:spcAft>
                <a:spcPts val="0"/>
              </a:spcAft>
              <a:buClr>
                <a:schemeClr val="dk2"/>
              </a:buClr>
              <a:buSzPts val="2000"/>
              <a:buChar char="╶"/>
              <a:defRPr sz="2000">
                <a:solidFill>
                  <a:schemeClr val="dk2"/>
                </a:solidFill>
              </a:defRPr>
            </a:lvl2pPr>
            <a:lvl3pPr marL="1371600" lvl="2" indent="-355600" rtl="0">
              <a:lnSpc>
                <a:spcPct val="115000"/>
              </a:lnSpc>
              <a:spcBef>
                <a:spcPts val="0"/>
              </a:spcBef>
              <a:spcAft>
                <a:spcPts val="0"/>
              </a:spcAft>
              <a:buSzPts val="2000"/>
              <a:buChar char="╶"/>
              <a:defRPr sz="2000">
                <a:solidFill>
                  <a:schemeClr val="dk2"/>
                </a:solidFill>
              </a:defRPr>
            </a:lvl3pPr>
            <a:lvl4pPr marL="1828800" lvl="3" indent="-355600" rtl="0">
              <a:lnSpc>
                <a:spcPct val="115000"/>
              </a:lnSpc>
              <a:spcBef>
                <a:spcPts val="0"/>
              </a:spcBef>
              <a:spcAft>
                <a:spcPts val="0"/>
              </a:spcAft>
              <a:buSzPts val="2000"/>
              <a:buChar char="╶"/>
              <a:defRPr sz="2000">
                <a:solidFill>
                  <a:schemeClr val="dk2"/>
                </a:solidFill>
              </a:defRPr>
            </a:lvl4pPr>
            <a:lvl5pPr marL="2286000" lvl="4" indent="-355600" rtl="0">
              <a:lnSpc>
                <a:spcPct val="115000"/>
              </a:lnSpc>
              <a:spcBef>
                <a:spcPts val="0"/>
              </a:spcBef>
              <a:spcAft>
                <a:spcPts val="0"/>
              </a:spcAft>
              <a:buSzPts val="2000"/>
              <a:buChar char="╶"/>
              <a:defRPr sz="2000">
                <a:solidFill>
                  <a:schemeClr val="dk2"/>
                </a:solidFill>
              </a:defRPr>
            </a:lvl5pPr>
            <a:lvl6pPr marL="2743200" lvl="5" indent="-355600" rtl="0">
              <a:lnSpc>
                <a:spcPct val="115000"/>
              </a:lnSpc>
              <a:spcBef>
                <a:spcPts val="0"/>
              </a:spcBef>
              <a:spcAft>
                <a:spcPts val="0"/>
              </a:spcAft>
              <a:buSzPts val="2000"/>
              <a:buChar char="╶"/>
              <a:defRPr sz="2000">
                <a:solidFill>
                  <a:schemeClr val="dk2"/>
                </a:solidFill>
              </a:defRPr>
            </a:lvl6pPr>
            <a:lvl7pPr marL="3200400" lvl="6" indent="-355600" rtl="0">
              <a:lnSpc>
                <a:spcPct val="115000"/>
              </a:lnSpc>
              <a:spcBef>
                <a:spcPts val="0"/>
              </a:spcBef>
              <a:spcAft>
                <a:spcPts val="0"/>
              </a:spcAft>
              <a:buSzPts val="2000"/>
              <a:buChar char="╶"/>
              <a:defRPr sz="2000">
                <a:solidFill>
                  <a:schemeClr val="dk2"/>
                </a:solidFill>
              </a:defRPr>
            </a:lvl7pPr>
            <a:lvl8pPr marL="3657600" lvl="7" indent="-355600" rtl="0">
              <a:lnSpc>
                <a:spcPct val="115000"/>
              </a:lnSpc>
              <a:spcBef>
                <a:spcPts val="0"/>
              </a:spcBef>
              <a:spcAft>
                <a:spcPts val="0"/>
              </a:spcAft>
              <a:buSzPts val="2000"/>
              <a:buChar char="╶"/>
              <a:defRPr sz="2000">
                <a:solidFill>
                  <a:schemeClr val="dk2"/>
                </a:solidFill>
              </a:defRPr>
            </a:lvl8pPr>
            <a:lvl9pPr marL="4114800" lvl="8" indent="-355600" rtl="0">
              <a:lnSpc>
                <a:spcPct val="115000"/>
              </a:lnSpc>
              <a:spcBef>
                <a:spcPts val="0"/>
              </a:spcBef>
              <a:spcAft>
                <a:spcPts val="0"/>
              </a:spcAft>
              <a:buSzPts val="2000"/>
              <a:buChar char="╶"/>
              <a:defRPr sz="2000">
                <a:solidFill>
                  <a:schemeClr val="dk2"/>
                </a:solidFill>
              </a:defRPr>
            </a:lvl9pPr>
          </a:lstStyle>
          <a:p>
            <a:endParaRPr/>
          </a:p>
        </p:txBody>
      </p:sp>
      <p:sp>
        <p:nvSpPr>
          <p:cNvPr id="43" name="Google Shape;43;p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grpSp>
        <p:nvGrpSpPr>
          <p:cNvPr id="45" name="Google Shape;45;p7"/>
          <p:cNvGrpSpPr/>
          <p:nvPr/>
        </p:nvGrpSpPr>
        <p:grpSpPr>
          <a:xfrm>
            <a:off x="0" y="-50"/>
            <a:ext cx="9144000" cy="5143575"/>
            <a:chOff x="0" y="-50"/>
            <a:chExt cx="9144000" cy="5143575"/>
          </a:xfrm>
        </p:grpSpPr>
        <p:sp>
          <p:nvSpPr>
            <p:cNvPr id="46" name="Google Shape;46;p7"/>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7"/>
            <p:cNvGrpSpPr/>
            <p:nvPr/>
          </p:nvGrpSpPr>
          <p:grpSpPr>
            <a:xfrm>
              <a:off x="0" y="-50"/>
              <a:ext cx="9144000" cy="5143575"/>
              <a:chOff x="0" y="-250"/>
              <a:chExt cx="9144000" cy="5143575"/>
            </a:xfrm>
          </p:grpSpPr>
          <p:sp>
            <p:nvSpPr>
              <p:cNvPr id="48" name="Google Shape;48;p7"/>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2" name="Google Shape;52;p7"/>
          <p:cNvSpPr txBox="1">
            <a:spLocks noGrp="1"/>
          </p:cNvSpPr>
          <p:nvPr>
            <p:ph type="body" idx="1"/>
          </p:nvPr>
        </p:nvSpPr>
        <p:spPr>
          <a:xfrm>
            <a:off x="913175"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3" name="Google Shape;53;p7"/>
          <p:cNvSpPr txBox="1">
            <a:spLocks noGrp="1"/>
          </p:cNvSpPr>
          <p:nvPr>
            <p:ph type="body" idx="2"/>
          </p:nvPr>
        </p:nvSpPr>
        <p:spPr>
          <a:xfrm>
            <a:off x="4811921"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4" name="Google Shape;54;p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5"/>
        <p:cNvGrpSpPr/>
        <p:nvPr/>
      </p:nvGrpSpPr>
      <p:grpSpPr>
        <a:xfrm>
          <a:off x="0" y="0"/>
          <a:ext cx="0" cy="0"/>
          <a:chOff x="0" y="0"/>
          <a:chExt cx="0" cy="0"/>
        </a:xfrm>
      </p:grpSpPr>
      <p:grpSp>
        <p:nvGrpSpPr>
          <p:cNvPr id="56" name="Google Shape;56;p8"/>
          <p:cNvGrpSpPr/>
          <p:nvPr/>
        </p:nvGrpSpPr>
        <p:grpSpPr>
          <a:xfrm>
            <a:off x="0" y="-50"/>
            <a:ext cx="9144000" cy="5143575"/>
            <a:chOff x="0" y="-50"/>
            <a:chExt cx="9144000" cy="5143575"/>
          </a:xfrm>
        </p:grpSpPr>
        <p:sp>
          <p:nvSpPr>
            <p:cNvPr id="57" name="Google Shape;57;p8"/>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8"/>
            <p:cNvGrpSpPr/>
            <p:nvPr/>
          </p:nvGrpSpPr>
          <p:grpSpPr>
            <a:xfrm>
              <a:off x="0" y="-50"/>
              <a:ext cx="9144000" cy="5143575"/>
              <a:chOff x="0" y="-250"/>
              <a:chExt cx="9144000" cy="5143575"/>
            </a:xfrm>
          </p:grpSpPr>
          <p:sp>
            <p:nvSpPr>
              <p:cNvPr id="59" name="Google Shape;59;p8"/>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63" name="Google Shape;63;p8"/>
          <p:cNvSpPr txBox="1">
            <a:spLocks noGrp="1"/>
          </p:cNvSpPr>
          <p:nvPr>
            <p:ph type="body" idx="1"/>
          </p:nvPr>
        </p:nvSpPr>
        <p:spPr>
          <a:xfrm>
            <a:off x="913175"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4" name="Google Shape;64;p8"/>
          <p:cNvSpPr txBox="1">
            <a:spLocks noGrp="1"/>
          </p:cNvSpPr>
          <p:nvPr>
            <p:ph type="body" idx="2"/>
          </p:nvPr>
        </p:nvSpPr>
        <p:spPr>
          <a:xfrm>
            <a:off x="3427841"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5" name="Google Shape;65;p8"/>
          <p:cNvSpPr txBox="1">
            <a:spLocks noGrp="1"/>
          </p:cNvSpPr>
          <p:nvPr>
            <p:ph type="body" idx="3"/>
          </p:nvPr>
        </p:nvSpPr>
        <p:spPr>
          <a:xfrm>
            <a:off x="5942507"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6" name="Google Shape;66;p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grpSp>
        <p:nvGrpSpPr>
          <p:cNvPr id="68" name="Google Shape;68;p9"/>
          <p:cNvGrpSpPr/>
          <p:nvPr/>
        </p:nvGrpSpPr>
        <p:grpSpPr>
          <a:xfrm>
            <a:off x="0" y="-50"/>
            <a:ext cx="9144000" cy="5143575"/>
            <a:chOff x="0" y="-50"/>
            <a:chExt cx="9144000" cy="5143575"/>
          </a:xfrm>
        </p:grpSpPr>
        <p:sp>
          <p:nvSpPr>
            <p:cNvPr id="69" name="Google Shape;69;p9"/>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0" y="-50"/>
              <a:ext cx="9144000" cy="5143575"/>
              <a:chOff x="0" y="-250"/>
              <a:chExt cx="9144000" cy="5143575"/>
            </a:xfrm>
          </p:grpSpPr>
          <p:sp>
            <p:nvSpPr>
              <p:cNvPr id="71" name="Google Shape;71;p9"/>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 name="Google Shape;74;p9"/>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75" name="Google Shape;75;p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76"/>
        <p:cNvGrpSpPr/>
        <p:nvPr/>
      </p:nvGrpSpPr>
      <p:grpSpPr>
        <a:xfrm>
          <a:off x="0" y="0"/>
          <a:ext cx="0" cy="0"/>
          <a:chOff x="0" y="0"/>
          <a:chExt cx="0" cy="0"/>
        </a:xfrm>
      </p:grpSpPr>
      <p:grpSp>
        <p:nvGrpSpPr>
          <p:cNvPr id="77" name="Google Shape;77;p10"/>
          <p:cNvGrpSpPr/>
          <p:nvPr/>
        </p:nvGrpSpPr>
        <p:grpSpPr>
          <a:xfrm>
            <a:off x="0" y="4632875"/>
            <a:ext cx="9144000" cy="510650"/>
            <a:chOff x="0" y="4632675"/>
            <a:chExt cx="9144000" cy="510650"/>
          </a:xfrm>
        </p:grpSpPr>
        <p:sp>
          <p:nvSpPr>
            <p:cNvPr id="78" name="Google Shape;78;p10"/>
            <p:cNvSpPr/>
            <p:nvPr/>
          </p:nvSpPr>
          <p:spPr>
            <a:xfrm>
              <a:off x="0" y="4632675"/>
              <a:ext cx="6087900" cy="510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0"/>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lvl1pPr marL="457200" lvl="0" indent="-228600" rtl="0">
              <a:spcBef>
                <a:spcPts val="360"/>
              </a:spcBef>
              <a:spcAft>
                <a:spcPts val="0"/>
              </a:spcAft>
              <a:buClr>
                <a:schemeClr val="dk2"/>
              </a:buClr>
              <a:buSzPts val="1400"/>
              <a:buNone/>
              <a:defRPr sz="1400">
                <a:solidFill>
                  <a:schemeClr val="dk2"/>
                </a:solidFill>
              </a:defRPr>
            </a:lvl1pPr>
          </a:lstStyle>
          <a:p>
            <a:endParaRPr/>
          </a:p>
        </p:txBody>
      </p:sp>
      <p:sp>
        <p:nvSpPr>
          <p:cNvPr id="81" name="Google Shape;81;p1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760475" y="4759953"/>
            <a:ext cx="383400" cy="383400"/>
          </a:xfrm>
          <a:prstGeom prst="rect">
            <a:avLst/>
          </a:prstGeom>
          <a:noFill/>
          <a:ln>
            <a:noFill/>
          </a:ln>
        </p:spPr>
        <p:txBody>
          <a:bodyPr spcFirstLastPara="1" wrap="square" lIns="0" tIns="0" rIns="0" bIns="0" anchor="ctr" anchorCtr="0">
            <a:noAutofit/>
          </a:bodyPr>
          <a:lstStyle>
            <a:lvl1pPr lvl="0" algn="ctr" rtl="0">
              <a:buNone/>
              <a:defRPr sz="1000" b="1">
                <a:solidFill>
                  <a:schemeClr val="dk2"/>
                </a:solidFill>
                <a:latin typeface="Red Hat Display"/>
                <a:ea typeface="Red Hat Display"/>
                <a:cs typeface="Red Hat Display"/>
                <a:sym typeface="Red Hat Display"/>
              </a:defRPr>
            </a:lvl1pPr>
            <a:lvl2pPr lvl="1" algn="ctr" rtl="0">
              <a:buNone/>
              <a:defRPr sz="1000" b="1">
                <a:solidFill>
                  <a:schemeClr val="dk2"/>
                </a:solidFill>
                <a:latin typeface="Red Hat Display"/>
                <a:ea typeface="Red Hat Display"/>
                <a:cs typeface="Red Hat Display"/>
                <a:sym typeface="Red Hat Display"/>
              </a:defRPr>
            </a:lvl2pPr>
            <a:lvl3pPr lvl="2" algn="ctr" rtl="0">
              <a:buNone/>
              <a:defRPr sz="1000" b="1">
                <a:solidFill>
                  <a:schemeClr val="dk2"/>
                </a:solidFill>
                <a:latin typeface="Red Hat Display"/>
                <a:ea typeface="Red Hat Display"/>
                <a:cs typeface="Red Hat Display"/>
                <a:sym typeface="Red Hat Display"/>
              </a:defRPr>
            </a:lvl3pPr>
            <a:lvl4pPr lvl="3" algn="ctr" rtl="0">
              <a:buNone/>
              <a:defRPr sz="1000" b="1">
                <a:solidFill>
                  <a:schemeClr val="dk2"/>
                </a:solidFill>
                <a:latin typeface="Red Hat Display"/>
                <a:ea typeface="Red Hat Display"/>
                <a:cs typeface="Red Hat Display"/>
                <a:sym typeface="Red Hat Display"/>
              </a:defRPr>
            </a:lvl4pPr>
            <a:lvl5pPr lvl="4" algn="ctr" rtl="0">
              <a:buNone/>
              <a:defRPr sz="1000" b="1">
                <a:solidFill>
                  <a:schemeClr val="dk2"/>
                </a:solidFill>
                <a:latin typeface="Red Hat Display"/>
                <a:ea typeface="Red Hat Display"/>
                <a:cs typeface="Red Hat Display"/>
                <a:sym typeface="Red Hat Display"/>
              </a:defRPr>
            </a:lvl5pPr>
            <a:lvl6pPr lvl="5" algn="ctr" rtl="0">
              <a:buNone/>
              <a:defRPr sz="1000" b="1">
                <a:solidFill>
                  <a:schemeClr val="dk2"/>
                </a:solidFill>
                <a:latin typeface="Red Hat Display"/>
                <a:ea typeface="Red Hat Display"/>
                <a:cs typeface="Red Hat Display"/>
                <a:sym typeface="Red Hat Display"/>
              </a:defRPr>
            </a:lvl6pPr>
            <a:lvl7pPr lvl="6" algn="ctr" rtl="0">
              <a:buNone/>
              <a:defRPr sz="1000" b="1">
                <a:solidFill>
                  <a:schemeClr val="dk2"/>
                </a:solidFill>
                <a:latin typeface="Red Hat Display"/>
                <a:ea typeface="Red Hat Display"/>
                <a:cs typeface="Red Hat Display"/>
                <a:sym typeface="Red Hat Display"/>
              </a:defRPr>
            </a:lvl7pPr>
            <a:lvl8pPr lvl="7" algn="ctr" rtl="0">
              <a:buNone/>
              <a:defRPr sz="1000" b="1">
                <a:solidFill>
                  <a:schemeClr val="dk2"/>
                </a:solidFill>
                <a:latin typeface="Red Hat Display"/>
                <a:ea typeface="Red Hat Display"/>
                <a:cs typeface="Red Hat Display"/>
                <a:sym typeface="Red Hat Display"/>
              </a:defRPr>
            </a:lvl8pPr>
            <a:lvl9pPr lvl="8" algn="ctr" rtl="0">
              <a:buNone/>
              <a:defRPr sz="10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457200" y="0"/>
            <a:ext cx="3171300" cy="14184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1pPr>
            <a:lvl2pPr lvl="1"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2pPr>
            <a:lvl3pPr lvl="2"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3pPr>
            <a:lvl4pPr lvl="3"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4pPr>
            <a:lvl5pPr lvl="4"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5pPr>
            <a:lvl6pPr lvl="5"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6pPr>
            <a:lvl7pPr lvl="6"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7pPr>
            <a:lvl8pPr lvl="7"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8pPr>
            <a:lvl9pPr lvl="8"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9pPr>
          </a:lstStyle>
          <a:p>
            <a:endParaRPr/>
          </a:p>
        </p:txBody>
      </p:sp>
      <p:sp>
        <p:nvSpPr>
          <p:cNvPr id="8" name="Google Shape;8;p1"/>
          <p:cNvSpPr txBox="1">
            <a:spLocks noGrp="1"/>
          </p:cNvSpPr>
          <p:nvPr>
            <p:ph type="body" idx="1"/>
          </p:nvPr>
        </p:nvSpPr>
        <p:spPr>
          <a:xfrm>
            <a:off x="913175" y="1746150"/>
            <a:ext cx="5944800" cy="26337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accent1"/>
              </a:buClr>
              <a:buSzPts val="2400"/>
              <a:buFont typeface="Raleway"/>
              <a:buChar char="╸"/>
              <a:defRPr sz="2400">
                <a:solidFill>
                  <a:schemeClr val="lt1"/>
                </a:solidFill>
                <a:latin typeface="Raleway"/>
                <a:ea typeface="Raleway"/>
                <a:cs typeface="Raleway"/>
                <a:sym typeface="Raleway"/>
              </a:defRPr>
            </a:lvl1pPr>
            <a:lvl2pPr marL="914400" lvl="1" indent="-381000" rtl="0">
              <a:spcBef>
                <a:spcPts val="0"/>
              </a:spcBef>
              <a:spcAft>
                <a:spcPts val="0"/>
              </a:spcAft>
              <a:buClr>
                <a:schemeClr val="lt2"/>
              </a:buClr>
              <a:buSzPts val="2400"/>
              <a:buFont typeface="Raleway"/>
              <a:buChar char="╶"/>
              <a:defRPr sz="2400">
                <a:solidFill>
                  <a:schemeClr val="lt1"/>
                </a:solidFill>
                <a:latin typeface="Raleway"/>
                <a:ea typeface="Raleway"/>
                <a:cs typeface="Raleway"/>
                <a:sym typeface="Raleway"/>
              </a:defRPr>
            </a:lvl2pPr>
            <a:lvl3pPr marL="1371600" lvl="2"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3pPr>
            <a:lvl4pPr marL="1828800" lvl="3"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4pPr>
            <a:lvl5pPr marL="2286000" lvl="4"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5pPr>
            <a:lvl6pPr marL="2743200" lvl="5"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6pPr>
            <a:lvl7pPr marL="3200400" lvl="6"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7pPr>
            <a:lvl8pPr marL="3657600" lvl="7"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8pPr>
            <a:lvl9pPr marL="4114800" lvl="8"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3.jpg"/><Relationship Id="rId7"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8.xml"/><Relationship Id="rId6" Type="http://schemas.openxmlformats.org/officeDocument/2006/relationships/image" Target="../media/image36.jpg"/><Relationship Id="rId5" Type="http://schemas.openxmlformats.org/officeDocument/2006/relationships/image" Target="../media/image35.jpg"/><Relationship Id="rId4" Type="http://schemas.openxmlformats.org/officeDocument/2006/relationships/image" Target="../media/image34.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harlfoxem/housesalesprediction"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hyperlink" Target="https://gis-kingcounty.opendata.arcgis.com/datasets/zipcodes-for-king-county-and-surrounding-area-shorelines-zipcode-shore-area/explore?location=47.509950%2C-121.477600%2C8.25&amp;showTable=tru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5"/>
        <p:cNvGrpSpPr/>
        <p:nvPr/>
      </p:nvGrpSpPr>
      <p:grpSpPr>
        <a:xfrm>
          <a:off x="0" y="0"/>
          <a:ext cx="0" cy="0"/>
          <a:chOff x="0" y="0"/>
          <a:chExt cx="0" cy="0"/>
        </a:xfrm>
      </p:grpSpPr>
      <p:sp>
        <p:nvSpPr>
          <p:cNvPr id="106" name="Google Shape;106;p15"/>
          <p:cNvSpPr txBox="1">
            <a:spLocks noGrp="1"/>
          </p:cNvSpPr>
          <p:nvPr>
            <p:ph type="ctrTitle"/>
          </p:nvPr>
        </p:nvSpPr>
        <p:spPr>
          <a:xfrm>
            <a:off x="456600" y="459275"/>
            <a:ext cx="5150400" cy="18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accent2"/>
                </a:solidFill>
              </a:rPr>
              <a:t>Housing Price Prediction</a:t>
            </a:r>
            <a:r>
              <a:rPr lang="en"/>
              <a:t> </a:t>
            </a:r>
            <a:endParaRPr/>
          </a:p>
          <a:p>
            <a:pPr marL="0" lvl="0" indent="0" algn="l" rtl="0">
              <a:spcBef>
                <a:spcPts val="0"/>
              </a:spcBef>
              <a:spcAft>
                <a:spcPts val="0"/>
              </a:spcAft>
              <a:buNone/>
            </a:pPr>
            <a:r>
              <a:rPr lang="en"/>
              <a:t>in King County</a:t>
            </a:r>
            <a:endParaRPr/>
          </a:p>
        </p:txBody>
      </p:sp>
      <p:grpSp>
        <p:nvGrpSpPr>
          <p:cNvPr id="107" name="Google Shape;107;p15"/>
          <p:cNvGrpSpPr/>
          <p:nvPr/>
        </p:nvGrpSpPr>
        <p:grpSpPr>
          <a:xfrm>
            <a:off x="8292959" y="4339371"/>
            <a:ext cx="660182" cy="586527"/>
            <a:chOff x="5292575" y="3681900"/>
            <a:chExt cx="420150" cy="373275"/>
          </a:xfrm>
        </p:grpSpPr>
        <p:sp>
          <p:nvSpPr>
            <p:cNvPr id="108" name="Google Shape;108;p15"/>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5"/>
          <p:cNvSpPr txBox="1"/>
          <p:nvPr/>
        </p:nvSpPr>
        <p:spPr>
          <a:xfrm>
            <a:off x="132000" y="4310300"/>
            <a:ext cx="4232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Raleway"/>
                <a:ea typeface="Raleway"/>
                <a:cs typeface="Raleway"/>
                <a:sym typeface="Raleway"/>
              </a:rPr>
              <a:t>Team 3: Ana </a:t>
            </a:r>
            <a:r>
              <a:rPr lang="en" dirty="0" err="1">
                <a:solidFill>
                  <a:schemeClr val="lt1"/>
                </a:solidFill>
                <a:latin typeface="Raleway"/>
                <a:ea typeface="Raleway"/>
                <a:cs typeface="Raleway"/>
                <a:sym typeface="Raleway"/>
              </a:rPr>
              <a:t>Maharjan</a:t>
            </a:r>
            <a:r>
              <a:rPr lang="en" dirty="0">
                <a:solidFill>
                  <a:schemeClr val="lt1"/>
                </a:solidFill>
                <a:latin typeface="Raleway"/>
                <a:ea typeface="Raleway"/>
                <a:cs typeface="Raleway"/>
                <a:sym typeface="Raleway"/>
              </a:rPr>
              <a:t>, Aleks </a:t>
            </a:r>
            <a:r>
              <a:rPr lang="en" dirty="0" err="1">
                <a:solidFill>
                  <a:schemeClr val="lt1"/>
                </a:solidFill>
                <a:latin typeface="Raleway"/>
                <a:ea typeface="Raleway"/>
                <a:cs typeface="Raleway"/>
                <a:sym typeface="Raleway"/>
              </a:rPr>
              <a:t>Lazowski</a:t>
            </a:r>
            <a:r>
              <a:rPr lang="en" dirty="0">
                <a:solidFill>
                  <a:schemeClr val="lt1"/>
                </a:solidFill>
                <a:latin typeface="Raleway"/>
                <a:ea typeface="Raleway"/>
                <a:cs typeface="Raleway"/>
                <a:sym typeface="Raleway"/>
              </a:rPr>
              <a:t>, </a:t>
            </a:r>
            <a:endParaRPr dirty="0">
              <a:solidFill>
                <a:schemeClr val="lt1"/>
              </a:solidFill>
              <a:latin typeface="Raleway"/>
              <a:ea typeface="Raleway"/>
              <a:cs typeface="Raleway"/>
              <a:sym typeface="Raleway"/>
            </a:endParaRPr>
          </a:p>
          <a:p>
            <a:pPr marL="0" lvl="0" indent="0" algn="l" rtl="0">
              <a:spcBef>
                <a:spcPts val="0"/>
              </a:spcBef>
              <a:spcAft>
                <a:spcPts val="0"/>
              </a:spcAft>
              <a:buNone/>
            </a:pPr>
            <a:r>
              <a:rPr lang="en" dirty="0">
                <a:solidFill>
                  <a:schemeClr val="lt1"/>
                </a:solidFill>
                <a:latin typeface="Raleway"/>
                <a:ea typeface="Raleway"/>
                <a:cs typeface="Raleway"/>
                <a:sym typeface="Raleway"/>
              </a:rPr>
              <a:t> </a:t>
            </a:r>
            <a:r>
              <a:rPr lang="en" dirty="0" err="1">
                <a:solidFill>
                  <a:schemeClr val="lt1"/>
                </a:solidFill>
                <a:latin typeface="Raleway"/>
                <a:ea typeface="Raleway"/>
                <a:cs typeface="Raleway"/>
                <a:sym typeface="Raleway"/>
              </a:rPr>
              <a:t>Sripada</a:t>
            </a:r>
            <a:r>
              <a:rPr lang="en" dirty="0">
                <a:solidFill>
                  <a:schemeClr val="lt1"/>
                </a:solidFill>
                <a:latin typeface="Raleway"/>
                <a:ea typeface="Raleway"/>
                <a:cs typeface="Raleway"/>
                <a:sym typeface="Raleway"/>
              </a:rPr>
              <a:t> Sri Amruta, </a:t>
            </a:r>
            <a:r>
              <a:rPr lang="en" dirty="0" err="1">
                <a:solidFill>
                  <a:schemeClr val="lt1"/>
                </a:solidFill>
                <a:latin typeface="Raleway"/>
                <a:ea typeface="Raleway"/>
                <a:cs typeface="Raleway"/>
                <a:sym typeface="Raleway"/>
              </a:rPr>
              <a:t>Geech</a:t>
            </a:r>
            <a:r>
              <a:rPr lang="en" dirty="0">
                <a:solidFill>
                  <a:schemeClr val="lt1"/>
                </a:solidFill>
                <a:latin typeface="Raleway"/>
                <a:ea typeface="Raleway"/>
                <a:cs typeface="Raleway"/>
                <a:sym typeface="Raleway"/>
              </a:rPr>
              <a:t> </a:t>
            </a:r>
            <a:r>
              <a:rPr lang="en" dirty="0" err="1">
                <a:solidFill>
                  <a:schemeClr val="lt1"/>
                </a:solidFill>
                <a:latin typeface="Raleway"/>
                <a:ea typeface="Raleway"/>
                <a:cs typeface="Raleway"/>
                <a:sym typeface="Raleway"/>
              </a:rPr>
              <a:t>Hor</a:t>
            </a:r>
            <a:r>
              <a:rPr lang="en" dirty="0">
                <a:solidFill>
                  <a:schemeClr val="lt1"/>
                </a:solidFill>
                <a:latin typeface="Raleway"/>
                <a:ea typeface="Raleway"/>
                <a:cs typeface="Raleway"/>
                <a:sym typeface="Raleway"/>
              </a:rPr>
              <a:t> </a:t>
            </a:r>
            <a:r>
              <a:rPr lang="en" dirty="0" err="1">
                <a:solidFill>
                  <a:schemeClr val="lt1"/>
                </a:solidFill>
                <a:latin typeface="Raleway"/>
                <a:ea typeface="Raleway"/>
                <a:cs typeface="Raleway"/>
                <a:sym typeface="Raleway"/>
              </a:rPr>
              <a:t>Huot</a:t>
            </a:r>
            <a:endParaRPr dirty="0">
              <a:solidFill>
                <a:schemeClr val="lt1"/>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4"/>
          <p:cNvSpPr txBox="1">
            <a:spLocks noGrp="1"/>
          </p:cNvSpPr>
          <p:nvPr>
            <p:ph type="ctrTitle"/>
          </p:nvPr>
        </p:nvSpPr>
        <p:spPr>
          <a:xfrm>
            <a:off x="1561925" y="28680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Model Evaluation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5"/>
          <p:cNvSpPr/>
          <p:nvPr/>
        </p:nvSpPr>
        <p:spPr>
          <a:xfrm>
            <a:off x="-333275" y="-68225"/>
            <a:ext cx="3910500" cy="11997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207" name="Google Shape;207;p2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08" name="Google Shape;208;p25"/>
          <p:cNvSpPr txBox="1"/>
          <p:nvPr/>
        </p:nvSpPr>
        <p:spPr>
          <a:xfrm>
            <a:off x="331600" y="416425"/>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Linear Regression</a:t>
            </a:r>
            <a:endParaRPr sz="2000" b="1">
              <a:solidFill>
                <a:schemeClr val="accent1"/>
              </a:solidFill>
              <a:latin typeface="Red Hat Display"/>
              <a:ea typeface="Red Hat Display"/>
              <a:cs typeface="Red Hat Display"/>
              <a:sym typeface="Red Hat Display"/>
            </a:endParaRPr>
          </a:p>
        </p:txBody>
      </p:sp>
      <p:sp>
        <p:nvSpPr>
          <p:cNvPr id="209" name="Google Shape;209;p25"/>
          <p:cNvSpPr/>
          <p:nvPr/>
        </p:nvSpPr>
        <p:spPr>
          <a:xfrm>
            <a:off x="6036475" y="0"/>
            <a:ext cx="3107400" cy="1063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210" name="Google Shape;210;p25"/>
          <p:cNvSpPr txBox="1"/>
          <p:nvPr/>
        </p:nvSpPr>
        <p:spPr>
          <a:xfrm>
            <a:off x="6158700" y="46950"/>
            <a:ext cx="3107400" cy="96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Train:  234,856.6</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Test:    220,615.2</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Mean: </a:t>
            </a:r>
            <a:r>
              <a:rPr lang="en" sz="1150">
                <a:solidFill>
                  <a:srgbClr val="1D1C1D"/>
                </a:solidFill>
                <a:highlight>
                  <a:srgbClr val="F8F8F8"/>
                </a:highlight>
                <a:latin typeface="Red Hat Display"/>
                <a:ea typeface="Red Hat Display"/>
                <a:cs typeface="Red Hat Display"/>
                <a:sym typeface="Red Hat Display"/>
              </a:rPr>
              <a:t>             </a:t>
            </a:r>
            <a:r>
              <a:rPr lang="en" sz="1700" b="1">
                <a:solidFill>
                  <a:schemeClr val="accent1"/>
                </a:solidFill>
                <a:latin typeface="Red Hat Display"/>
                <a:ea typeface="Red Hat Display"/>
                <a:cs typeface="Red Hat Display"/>
                <a:sym typeface="Red Hat Display"/>
              </a:rPr>
              <a:t>       540,088           </a:t>
            </a:r>
            <a:endParaRPr sz="1700" b="1">
              <a:solidFill>
                <a:schemeClr val="accent1"/>
              </a:solidFill>
              <a:latin typeface="Red Hat Display"/>
              <a:ea typeface="Red Hat Display"/>
              <a:cs typeface="Red Hat Display"/>
              <a:sym typeface="Red Hat Display"/>
            </a:endParaRPr>
          </a:p>
        </p:txBody>
      </p:sp>
      <p:sp>
        <p:nvSpPr>
          <p:cNvPr id="211" name="Google Shape;211;p25"/>
          <p:cNvSpPr txBox="1"/>
          <p:nvPr/>
        </p:nvSpPr>
        <p:spPr>
          <a:xfrm>
            <a:off x="100700" y="1349725"/>
            <a:ext cx="52542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Model Coefficients</a:t>
            </a:r>
            <a:endParaRPr>
              <a:solidFill>
                <a:schemeClr val="lt1"/>
              </a:solidFill>
              <a:latin typeface="Red Hat Display"/>
              <a:ea typeface="Red Hat Display"/>
              <a:cs typeface="Red Hat Display"/>
              <a:sym typeface="Red Hat Display"/>
            </a:endParaRPr>
          </a:p>
        </p:txBody>
      </p:sp>
      <p:sp>
        <p:nvSpPr>
          <p:cNvPr id="212" name="Google Shape;212;p25"/>
          <p:cNvSpPr txBox="1"/>
          <p:nvPr/>
        </p:nvSpPr>
        <p:spPr>
          <a:xfrm>
            <a:off x="1951075" y="1849300"/>
            <a:ext cx="1448400" cy="492600"/>
          </a:xfrm>
          <a:prstGeom prst="rect">
            <a:avLst/>
          </a:prstGeom>
          <a:solidFill>
            <a:schemeClr val="lt1"/>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dk1"/>
                </a:solidFill>
              </a:rPr>
              <a:t>Multiple R-squared:  </a:t>
            </a:r>
            <a:endParaRPr sz="1000">
              <a:solidFill>
                <a:schemeClr val="dk1"/>
              </a:solidFill>
            </a:endParaRPr>
          </a:p>
          <a:p>
            <a:pPr marL="0" lvl="0" indent="0" algn="ctr" rtl="0">
              <a:spcBef>
                <a:spcPts val="0"/>
              </a:spcBef>
              <a:spcAft>
                <a:spcPts val="0"/>
              </a:spcAft>
              <a:buNone/>
            </a:pPr>
            <a:r>
              <a:rPr lang="en" sz="1000">
                <a:solidFill>
                  <a:schemeClr val="dk1"/>
                </a:solidFill>
              </a:rPr>
              <a:t>0.6007</a:t>
            </a:r>
            <a:endParaRPr sz="1000">
              <a:solidFill>
                <a:schemeClr val="dk1"/>
              </a:solidFill>
            </a:endParaRPr>
          </a:p>
        </p:txBody>
      </p:sp>
      <p:sp>
        <p:nvSpPr>
          <p:cNvPr id="213" name="Google Shape;213;p25"/>
          <p:cNvSpPr txBox="1"/>
          <p:nvPr/>
        </p:nvSpPr>
        <p:spPr>
          <a:xfrm>
            <a:off x="754450" y="4224525"/>
            <a:ext cx="7764600" cy="400200"/>
          </a:xfrm>
          <a:prstGeom prst="rect">
            <a:avLst/>
          </a:prstGeom>
          <a:solidFill>
            <a:schemeClr val="dk2"/>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Red Hat Display"/>
                <a:ea typeface="Red Hat Display"/>
                <a:cs typeface="Red Hat Display"/>
                <a:sym typeface="Red Hat Display"/>
              </a:rPr>
              <a:t>Every unit increase in variables like bathroom, we see an price increase $20,000 or more.</a:t>
            </a:r>
            <a:endParaRPr>
              <a:solidFill>
                <a:schemeClr val="lt1"/>
              </a:solidFill>
              <a:latin typeface="Red Hat Display"/>
              <a:ea typeface="Red Hat Display"/>
              <a:cs typeface="Red Hat Display"/>
              <a:sym typeface="Red Hat Display"/>
            </a:endParaRPr>
          </a:p>
        </p:txBody>
      </p:sp>
      <p:pic>
        <p:nvPicPr>
          <p:cNvPr id="214" name="Google Shape;214;p25"/>
          <p:cNvPicPr preferRelativeResize="0"/>
          <p:nvPr/>
        </p:nvPicPr>
        <p:blipFill>
          <a:blip r:embed="rId3">
            <a:alphaModFix/>
          </a:blip>
          <a:stretch>
            <a:fillRect/>
          </a:stretch>
        </p:blipFill>
        <p:spPr>
          <a:xfrm>
            <a:off x="622375" y="1853350"/>
            <a:ext cx="1089433" cy="400200"/>
          </a:xfrm>
          <a:prstGeom prst="rect">
            <a:avLst/>
          </a:prstGeom>
          <a:noFill/>
          <a:ln>
            <a:noFill/>
          </a:ln>
        </p:spPr>
      </p:pic>
      <p:pic>
        <p:nvPicPr>
          <p:cNvPr id="215" name="Google Shape;215;p25"/>
          <p:cNvPicPr preferRelativeResize="0"/>
          <p:nvPr/>
        </p:nvPicPr>
        <p:blipFill>
          <a:blip r:embed="rId4">
            <a:alphaModFix/>
          </a:blip>
          <a:stretch>
            <a:fillRect/>
          </a:stretch>
        </p:blipFill>
        <p:spPr>
          <a:xfrm>
            <a:off x="1687711" y="2648283"/>
            <a:ext cx="986056" cy="440825"/>
          </a:xfrm>
          <a:prstGeom prst="rect">
            <a:avLst/>
          </a:prstGeom>
          <a:noFill/>
          <a:ln>
            <a:noFill/>
          </a:ln>
        </p:spPr>
      </p:pic>
      <p:pic>
        <p:nvPicPr>
          <p:cNvPr id="216" name="Google Shape;216;p25"/>
          <p:cNvPicPr preferRelativeResize="0"/>
          <p:nvPr/>
        </p:nvPicPr>
        <p:blipFill>
          <a:blip r:embed="rId5">
            <a:alphaModFix/>
          </a:blip>
          <a:stretch>
            <a:fillRect/>
          </a:stretch>
        </p:blipFill>
        <p:spPr>
          <a:xfrm>
            <a:off x="3781750" y="2648275"/>
            <a:ext cx="926864" cy="440825"/>
          </a:xfrm>
          <a:prstGeom prst="rect">
            <a:avLst/>
          </a:prstGeom>
          <a:noFill/>
          <a:ln>
            <a:noFill/>
          </a:ln>
        </p:spPr>
      </p:pic>
      <p:pic>
        <p:nvPicPr>
          <p:cNvPr id="217" name="Google Shape;217;p25"/>
          <p:cNvPicPr preferRelativeResize="0"/>
          <p:nvPr/>
        </p:nvPicPr>
        <p:blipFill>
          <a:blip r:embed="rId6">
            <a:alphaModFix/>
          </a:blip>
          <a:stretch>
            <a:fillRect/>
          </a:stretch>
        </p:blipFill>
        <p:spPr>
          <a:xfrm>
            <a:off x="4789025" y="2652770"/>
            <a:ext cx="926850" cy="431817"/>
          </a:xfrm>
          <a:prstGeom prst="rect">
            <a:avLst/>
          </a:prstGeom>
          <a:noFill/>
          <a:ln>
            <a:noFill/>
          </a:ln>
        </p:spPr>
      </p:pic>
      <p:pic>
        <p:nvPicPr>
          <p:cNvPr id="218" name="Google Shape;218;p25"/>
          <p:cNvPicPr preferRelativeResize="0"/>
          <p:nvPr/>
        </p:nvPicPr>
        <p:blipFill>
          <a:blip r:embed="rId7">
            <a:alphaModFix/>
          </a:blip>
          <a:stretch>
            <a:fillRect/>
          </a:stretch>
        </p:blipFill>
        <p:spPr>
          <a:xfrm>
            <a:off x="2792588" y="2648287"/>
            <a:ext cx="870352" cy="440825"/>
          </a:xfrm>
          <a:prstGeom prst="rect">
            <a:avLst/>
          </a:prstGeom>
          <a:noFill/>
          <a:ln>
            <a:noFill/>
          </a:ln>
        </p:spPr>
      </p:pic>
      <p:pic>
        <p:nvPicPr>
          <p:cNvPr id="219" name="Google Shape;219;p25"/>
          <p:cNvPicPr preferRelativeResize="0"/>
          <p:nvPr/>
        </p:nvPicPr>
        <p:blipFill>
          <a:blip r:embed="rId8">
            <a:alphaModFix/>
          </a:blip>
          <a:stretch>
            <a:fillRect/>
          </a:stretch>
        </p:blipFill>
        <p:spPr>
          <a:xfrm>
            <a:off x="7040625" y="2645175"/>
            <a:ext cx="926850" cy="447046"/>
          </a:xfrm>
          <a:prstGeom prst="rect">
            <a:avLst/>
          </a:prstGeom>
          <a:noFill/>
          <a:ln>
            <a:noFill/>
          </a:ln>
        </p:spPr>
      </p:pic>
      <p:pic>
        <p:nvPicPr>
          <p:cNvPr id="220" name="Google Shape;220;p25"/>
          <p:cNvPicPr preferRelativeResize="0"/>
          <p:nvPr/>
        </p:nvPicPr>
        <p:blipFill>
          <a:blip r:embed="rId9">
            <a:alphaModFix/>
          </a:blip>
          <a:stretch>
            <a:fillRect/>
          </a:stretch>
        </p:blipFill>
        <p:spPr>
          <a:xfrm>
            <a:off x="5816596" y="2645175"/>
            <a:ext cx="1123303" cy="447025"/>
          </a:xfrm>
          <a:prstGeom prst="rect">
            <a:avLst/>
          </a:prstGeom>
          <a:noFill/>
          <a:ln>
            <a:noFill/>
          </a:ln>
        </p:spPr>
      </p:pic>
      <p:sp>
        <p:nvSpPr>
          <p:cNvPr id="221" name="Google Shape;221;p25"/>
          <p:cNvSpPr txBox="1"/>
          <p:nvPr/>
        </p:nvSpPr>
        <p:spPr>
          <a:xfrm>
            <a:off x="0" y="2560900"/>
            <a:ext cx="17118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Positive coefficients</a:t>
            </a:r>
            <a:endParaRPr>
              <a:solidFill>
                <a:schemeClr val="lt1"/>
              </a:solidFill>
              <a:latin typeface="Red Hat Display"/>
              <a:ea typeface="Red Hat Display"/>
              <a:cs typeface="Red Hat Display"/>
              <a:sym typeface="Red Hat Display"/>
            </a:endParaRPr>
          </a:p>
        </p:txBody>
      </p:sp>
      <p:sp>
        <p:nvSpPr>
          <p:cNvPr id="222" name="Google Shape;222;p25"/>
          <p:cNvSpPr txBox="1"/>
          <p:nvPr/>
        </p:nvSpPr>
        <p:spPr>
          <a:xfrm>
            <a:off x="0" y="3197875"/>
            <a:ext cx="17118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Negative</a:t>
            </a:r>
            <a:endParaRPr>
              <a:solidFill>
                <a:schemeClr val="lt1"/>
              </a:solidFill>
              <a:latin typeface="Red Hat Display"/>
              <a:ea typeface="Red Hat Display"/>
              <a:cs typeface="Red Hat Display"/>
              <a:sym typeface="Red Hat Display"/>
            </a:endParaRPr>
          </a:p>
          <a:p>
            <a:pPr marL="0" lvl="0" indent="0" algn="l" rtl="0">
              <a:spcBef>
                <a:spcPts val="0"/>
              </a:spcBef>
              <a:spcAft>
                <a:spcPts val="0"/>
              </a:spcAft>
              <a:buNone/>
            </a:pPr>
            <a:r>
              <a:rPr lang="en">
                <a:solidFill>
                  <a:schemeClr val="lt1"/>
                </a:solidFill>
                <a:latin typeface="Red Hat Display"/>
                <a:ea typeface="Red Hat Display"/>
                <a:cs typeface="Red Hat Display"/>
                <a:sym typeface="Red Hat Display"/>
              </a:rPr>
              <a:t>	coefficients</a:t>
            </a:r>
            <a:endParaRPr>
              <a:solidFill>
                <a:schemeClr val="lt1"/>
              </a:solidFill>
              <a:latin typeface="Red Hat Display"/>
              <a:ea typeface="Red Hat Display"/>
              <a:cs typeface="Red Hat Display"/>
              <a:sym typeface="Red Hat Display"/>
            </a:endParaRPr>
          </a:p>
        </p:txBody>
      </p:sp>
      <p:pic>
        <p:nvPicPr>
          <p:cNvPr id="223" name="Google Shape;223;p25"/>
          <p:cNvPicPr preferRelativeResize="0"/>
          <p:nvPr/>
        </p:nvPicPr>
        <p:blipFill>
          <a:blip r:embed="rId10">
            <a:alphaModFix/>
          </a:blip>
          <a:stretch>
            <a:fillRect/>
          </a:stretch>
        </p:blipFill>
        <p:spPr>
          <a:xfrm>
            <a:off x="1687700" y="3284825"/>
            <a:ext cx="1123300" cy="441721"/>
          </a:xfrm>
          <a:prstGeom prst="rect">
            <a:avLst/>
          </a:prstGeom>
          <a:noFill/>
          <a:ln>
            <a:noFill/>
          </a:ln>
        </p:spPr>
      </p:pic>
      <p:pic>
        <p:nvPicPr>
          <p:cNvPr id="224" name="Google Shape;224;p25"/>
          <p:cNvPicPr preferRelativeResize="0"/>
          <p:nvPr/>
        </p:nvPicPr>
        <p:blipFill>
          <a:blip r:embed="rId11">
            <a:alphaModFix/>
          </a:blip>
          <a:stretch>
            <a:fillRect/>
          </a:stretch>
        </p:blipFill>
        <p:spPr>
          <a:xfrm>
            <a:off x="2988361" y="3282163"/>
            <a:ext cx="1026939" cy="447025"/>
          </a:xfrm>
          <a:prstGeom prst="rect">
            <a:avLst/>
          </a:prstGeom>
          <a:noFill/>
          <a:ln>
            <a:noFill/>
          </a:ln>
        </p:spPr>
      </p:pic>
      <p:pic>
        <p:nvPicPr>
          <p:cNvPr id="225" name="Google Shape;225;p25"/>
          <p:cNvPicPr preferRelativeResize="0"/>
          <p:nvPr/>
        </p:nvPicPr>
        <p:blipFill>
          <a:blip r:embed="rId12">
            <a:alphaModFix/>
          </a:blip>
          <a:stretch>
            <a:fillRect/>
          </a:stretch>
        </p:blipFill>
        <p:spPr>
          <a:xfrm>
            <a:off x="4123275" y="3297183"/>
            <a:ext cx="1026950" cy="431791"/>
          </a:xfrm>
          <a:prstGeom prst="rect">
            <a:avLst/>
          </a:prstGeom>
          <a:noFill/>
          <a:ln>
            <a:noFill/>
          </a:ln>
        </p:spPr>
      </p:pic>
      <p:pic>
        <p:nvPicPr>
          <p:cNvPr id="226" name="Google Shape;226;p25"/>
          <p:cNvPicPr preferRelativeResize="0"/>
          <p:nvPr/>
        </p:nvPicPr>
        <p:blipFill>
          <a:blip r:embed="rId13">
            <a:alphaModFix/>
          </a:blip>
          <a:stretch>
            <a:fillRect/>
          </a:stretch>
        </p:blipFill>
        <p:spPr>
          <a:xfrm>
            <a:off x="8068200" y="2643075"/>
            <a:ext cx="926850" cy="45123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6"/>
          <p:cNvSpPr/>
          <p:nvPr/>
        </p:nvSpPr>
        <p:spPr>
          <a:xfrm>
            <a:off x="-333275" y="-68225"/>
            <a:ext cx="3910500" cy="11997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33" name="Google Shape;233;p26"/>
          <p:cNvSpPr txBox="1"/>
          <p:nvPr/>
        </p:nvSpPr>
        <p:spPr>
          <a:xfrm>
            <a:off x="331600" y="416425"/>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Ridge Regression</a:t>
            </a:r>
            <a:endParaRPr sz="2000" b="1">
              <a:solidFill>
                <a:schemeClr val="accent1"/>
              </a:solidFill>
              <a:latin typeface="Red Hat Display"/>
              <a:ea typeface="Red Hat Display"/>
              <a:cs typeface="Red Hat Display"/>
              <a:sym typeface="Red Hat Display"/>
            </a:endParaRPr>
          </a:p>
        </p:txBody>
      </p:sp>
      <p:sp>
        <p:nvSpPr>
          <p:cNvPr id="234" name="Google Shape;234;p26"/>
          <p:cNvSpPr/>
          <p:nvPr/>
        </p:nvSpPr>
        <p:spPr>
          <a:xfrm>
            <a:off x="6036475" y="0"/>
            <a:ext cx="3107400" cy="1063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txBox="1"/>
          <p:nvPr/>
        </p:nvSpPr>
        <p:spPr>
          <a:xfrm>
            <a:off x="6158700" y="46950"/>
            <a:ext cx="3107400" cy="96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Train:  243,555.8</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Test:    229,134.3</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Mean: </a:t>
            </a:r>
            <a:r>
              <a:rPr lang="en" sz="1150">
                <a:solidFill>
                  <a:srgbClr val="1D1C1D"/>
                </a:solidFill>
                <a:highlight>
                  <a:srgbClr val="F8F8F8"/>
                </a:highlight>
              </a:rPr>
              <a:t>	          </a:t>
            </a:r>
            <a:r>
              <a:rPr lang="en" sz="1700" b="1">
                <a:solidFill>
                  <a:schemeClr val="accent1"/>
                </a:solidFill>
                <a:latin typeface="Red Hat Display"/>
                <a:ea typeface="Red Hat Display"/>
                <a:cs typeface="Red Hat Display"/>
                <a:sym typeface="Red Hat Display"/>
              </a:rPr>
              <a:t>540,088           </a:t>
            </a:r>
            <a:endParaRPr sz="1700" b="1">
              <a:solidFill>
                <a:schemeClr val="accent1"/>
              </a:solidFill>
              <a:latin typeface="Red Hat Display"/>
              <a:ea typeface="Red Hat Display"/>
              <a:cs typeface="Red Hat Display"/>
              <a:sym typeface="Red Hat Display"/>
            </a:endParaRPr>
          </a:p>
        </p:txBody>
      </p:sp>
      <p:pic>
        <p:nvPicPr>
          <p:cNvPr id="236" name="Google Shape;236;p26"/>
          <p:cNvPicPr preferRelativeResize="0"/>
          <p:nvPr/>
        </p:nvPicPr>
        <p:blipFill>
          <a:blip r:embed="rId3">
            <a:alphaModFix/>
          </a:blip>
          <a:stretch>
            <a:fillRect/>
          </a:stretch>
        </p:blipFill>
        <p:spPr>
          <a:xfrm>
            <a:off x="255900" y="1311150"/>
            <a:ext cx="3286975" cy="2733175"/>
          </a:xfrm>
          <a:prstGeom prst="rect">
            <a:avLst/>
          </a:prstGeom>
          <a:noFill/>
          <a:ln>
            <a:noFill/>
          </a:ln>
        </p:spPr>
      </p:pic>
      <p:sp>
        <p:nvSpPr>
          <p:cNvPr id="237" name="Google Shape;237;p26"/>
          <p:cNvSpPr txBox="1"/>
          <p:nvPr/>
        </p:nvSpPr>
        <p:spPr>
          <a:xfrm>
            <a:off x="255888" y="4151100"/>
            <a:ext cx="30000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Smallest Mean Squared Error appears in the beginning. </a:t>
            </a:r>
            <a:endParaRPr>
              <a:solidFill>
                <a:schemeClr val="lt1"/>
              </a:solidFill>
              <a:latin typeface="Red Hat Display"/>
              <a:ea typeface="Red Hat Display"/>
              <a:cs typeface="Red Hat Display"/>
              <a:sym typeface="Red Hat Display"/>
            </a:endParaRPr>
          </a:p>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Small error margin</a:t>
            </a:r>
            <a:endParaRPr/>
          </a:p>
        </p:txBody>
      </p:sp>
      <p:sp>
        <p:nvSpPr>
          <p:cNvPr id="238" name="Google Shape;238;p26"/>
          <p:cNvSpPr txBox="1"/>
          <p:nvPr/>
        </p:nvSpPr>
        <p:spPr>
          <a:xfrm>
            <a:off x="4895075" y="4103188"/>
            <a:ext cx="32547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Coefficients improved</a:t>
            </a:r>
            <a:endParaRPr>
              <a:solidFill>
                <a:schemeClr val="lt1"/>
              </a:solidFill>
              <a:latin typeface="Raleway"/>
              <a:ea typeface="Raleway"/>
              <a:cs typeface="Raleway"/>
              <a:sym typeface="Raleway"/>
            </a:endParaRPr>
          </a:p>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Bedrooms only negative relation</a:t>
            </a:r>
            <a:endParaRPr>
              <a:solidFill>
                <a:schemeClr val="lt1"/>
              </a:solidFill>
              <a:latin typeface="Raleway"/>
              <a:ea typeface="Raleway"/>
              <a:cs typeface="Raleway"/>
              <a:sym typeface="Raleway"/>
            </a:endParaRPr>
          </a:p>
        </p:txBody>
      </p:sp>
      <p:pic>
        <p:nvPicPr>
          <p:cNvPr id="239" name="Google Shape;239;p26"/>
          <p:cNvPicPr preferRelativeResize="0"/>
          <p:nvPr/>
        </p:nvPicPr>
        <p:blipFill>
          <a:blip r:embed="rId4">
            <a:alphaModFix/>
          </a:blip>
          <a:stretch>
            <a:fillRect/>
          </a:stretch>
        </p:blipFill>
        <p:spPr>
          <a:xfrm>
            <a:off x="4895075" y="1401349"/>
            <a:ext cx="2708375" cy="26539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7"/>
          <p:cNvSpPr/>
          <p:nvPr/>
        </p:nvSpPr>
        <p:spPr>
          <a:xfrm>
            <a:off x="-333275" y="-68225"/>
            <a:ext cx="3910500" cy="11997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46" name="Google Shape;246;p27"/>
          <p:cNvSpPr txBox="1"/>
          <p:nvPr/>
        </p:nvSpPr>
        <p:spPr>
          <a:xfrm>
            <a:off x="331600" y="416425"/>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Lasso Regression</a:t>
            </a:r>
            <a:endParaRPr sz="2000" b="1">
              <a:solidFill>
                <a:schemeClr val="accent1"/>
              </a:solidFill>
              <a:latin typeface="Red Hat Display"/>
              <a:ea typeface="Red Hat Display"/>
              <a:cs typeface="Red Hat Display"/>
              <a:sym typeface="Red Hat Display"/>
            </a:endParaRPr>
          </a:p>
        </p:txBody>
      </p:sp>
      <p:sp>
        <p:nvSpPr>
          <p:cNvPr id="247" name="Google Shape;247;p27"/>
          <p:cNvSpPr/>
          <p:nvPr/>
        </p:nvSpPr>
        <p:spPr>
          <a:xfrm>
            <a:off x="6036475" y="0"/>
            <a:ext cx="3107400" cy="1063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txBox="1"/>
          <p:nvPr/>
        </p:nvSpPr>
        <p:spPr>
          <a:xfrm>
            <a:off x="6158700" y="46950"/>
            <a:ext cx="3107400" cy="96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Train:  243,126.5</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Test:    228,983.0</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Mean: </a:t>
            </a:r>
            <a:r>
              <a:rPr lang="en" sz="1150">
                <a:solidFill>
                  <a:srgbClr val="1D1C1D"/>
                </a:solidFill>
                <a:highlight>
                  <a:srgbClr val="F8F8F8"/>
                </a:highlight>
              </a:rPr>
              <a:t>             </a:t>
            </a:r>
            <a:r>
              <a:rPr lang="en" sz="1700" b="1">
                <a:solidFill>
                  <a:schemeClr val="accent1"/>
                </a:solidFill>
                <a:latin typeface="Red Hat Display"/>
                <a:ea typeface="Red Hat Display"/>
                <a:cs typeface="Red Hat Display"/>
                <a:sym typeface="Red Hat Display"/>
              </a:rPr>
              <a:t>   540,088           </a:t>
            </a:r>
            <a:endParaRPr sz="1700" b="1">
              <a:solidFill>
                <a:schemeClr val="accent1"/>
              </a:solidFill>
              <a:latin typeface="Red Hat Display"/>
              <a:ea typeface="Red Hat Display"/>
              <a:cs typeface="Red Hat Display"/>
              <a:sym typeface="Red Hat Display"/>
            </a:endParaRPr>
          </a:p>
        </p:txBody>
      </p:sp>
      <p:pic>
        <p:nvPicPr>
          <p:cNvPr id="249" name="Google Shape;249;p27"/>
          <p:cNvPicPr preferRelativeResize="0"/>
          <p:nvPr/>
        </p:nvPicPr>
        <p:blipFill>
          <a:blip r:embed="rId3">
            <a:alphaModFix/>
          </a:blip>
          <a:stretch>
            <a:fillRect/>
          </a:stretch>
        </p:blipFill>
        <p:spPr>
          <a:xfrm>
            <a:off x="331600" y="1259038"/>
            <a:ext cx="3311549" cy="2820749"/>
          </a:xfrm>
          <a:prstGeom prst="rect">
            <a:avLst/>
          </a:prstGeom>
          <a:noFill/>
          <a:ln>
            <a:noFill/>
          </a:ln>
        </p:spPr>
      </p:pic>
      <p:pic>
        <p:nvPicPr>
          <p:cNvPr id="250" name="Google Shape;250;p27"/>
          <p:cNvPicPr preferRelativeResize="0"/>
          <p:nvPr/>
        </p:nvPicPr>
        <p:blipFill>
          <a:blip r:embed="rId4">
            <a:alphaModFix/>
          </a:blip>
          <a:stretch>
            <a:fillRect/>
          </a:stretch>
        </p:blipFill>
        <p:spPr>
          <a:xfrm>
            <a:off x="5021299" y="1303850"/>
            <a:ext cx="3000000" cy="2731133"/>
          </a:xfrm>
          <a:prstGeom prst="rect">
            <a:avLst/>
          </a:prstGeom>
          <a:noFill/>
          <a:ln>
            <a:noFill/>
          </a:ln>
        </p:spPr>
      </p:pic>
      <p:sp>
        <p:nvSpPr>
          <p:cNvPr id="251" name="Google Shape;251;p27"/>
          <p:cNvSpPr txBox="1"/>
          <p:nvPr/>
        </p:nvSpPr>
        <p:spPr>
          <a:xfrm>
            <a:off x="76200" y="4159800"/>
            <a:ext cx="43701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Smallest Mean Squared Error appears in the beginning. </a:t>
            </a:r>
            <a:endParaRPr>
              <a:solidFill>
                <a:schemeClr val="lt1"/>
              </a:solidFill>
              <a:latin typeface="Red Hat Display"/>
              <a:ea typeface="Red Hat Display"/>
              <a:cs typeface="Red Hat Display"/>
              <a:sym typeface="Red Hat Display"/>
            </a:endParaRPr>
          </a:p>
          <a:p>
            <a:pPr marL="457200" lvl="0" indent="-317500" algn="l" rtl="0">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Much wider error margin</a:t>
            </a:r>
            <a:endParaRPr>
              <a:solidFill>
                <a:schemeClr val="lt1"/>
              </a:solidFill>
              <a:latin typeface="Red Hat Display"/>
              <a:ea typeface="Red Hat Display"/>
              <a:cs typeface="Red Hat Display"/>
              <a:sym typeface="Red Hat Display"/>
            </a:endParaRPr>
          </a:p>
        </p:txBody>
      </p:sp>
      <p:sp>
        <p:nvSpPr>
          <p:cNvPr id="252" name="Google Shape;252;p27"/>
          <p:cNvSpPr txBox="1"/>
          <p:nvPr/>
        </p:nvSpPr>
        <p:spPr>
          <a:xfrm>
            <a:off x="5031650" y="4020450"/>
            <a:ext cx="3245100" cy="1046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Lasso brought coefficients set basement at zero</a:t>
            </a:r>
            <a:endParaRPr>
              <a:solidFill>
                <a:schemeClr val="lt1"/>
              </a:solidFill>
              <a:latin typeface="Raleway"/>
              <a:ea typeface="Raleway"/>
              <a:cs typeface="Raleway"/>
              <a:sym typeface="Raleway"/>
            </a:endParaRPr>
          </a:p>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Minor changes for other variables on price</a:t>
            </a:r>
            <a:endParaRPr>
              <a:solidFill>
                <a:schemeClr val="lt1"/>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8"/>
          <p:cNvSpPr/>
          <p:nvPr/>
        </p:nvSpPr>
        <p:spPr>
          <a:xfrm>
            <a:off x="-333275" y="-68225"/>
            <a:ext cx="3910500" cy="11997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259" name="Google Shape;259;p28"/>
          <p:cNvSpPr txBox="1"/>
          <p:nvPr/>
        </p:nvSpPr>
        <p:spPr>
          <a:xfrm>
            <a:off x="508950" y="285325"/>
            <a:ext cx="4025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Regression Tree</a:t>
            </a:r>
            <a:endParaRPr sz="2000" b="1">
              <a:solidFill>
                <a:schemeClr val="accent1"/>
              </a:solidFill>
              <a:latin typeface="Red Hat Display"/>
              <a:ea typeface="Red Hat Display"/>
              <a:cs typeface="Red Hat Display"/>
              <a:sym typeface="Red Hat Display"/>
            </a:endParaRPr>
          </a:p>
        </p:txBody>
      </p:sp>
      <p:pic>
        <p:nvPicPr>
          <p:cNvPr id="260" name="Google Shape;260;p28"/>
          <p:cNvPicPr preferRelativeResize="0"/>
          <p:nvPr/>
        </p:nvPicPr>
        <p:blipFill>
          <a:blip r:embed="rId3">
            <a:alphaModFix/>
          </a:blip>
          <a:stretch>
            <a:fillRect/>
          </a:stretch>
        </p:blipFill>
        <p:spPr>
          <a:xfrm>
            <a:off x="742225" y="1677477"/>
            <a:ext cx="7400724" cy="2871375"/>
          </a:xfrm>
          <a:prstGeom prst="rect">
            <a:avLst/>
          </a:prstGeom>
          <a:noFill/>
          <a:ln>
            <a:noFill/>
          </a:ln>
        </p:spPr>
      </p:pic>
      <p:sp>
        <p:nvSpPr>
          <p:cNvPr id="261" name="Google Shape;261;p28"/>
          <p:cNvSpPr/>
          <p:nvPr/>
        </p:nvSpPr>
        <p:spPr>
          <a:xfrm>
            <a:off x="856409" y="1934077"/>
            <a:ext cx="7156200" cy="450600"/>
          </a:xfrm>
          <a:prstGeom prst="roundRect">
            <a:avLst>
              <a:gd name="adj" fmla="val 16667"/>
            </a:avLst>
          </a:prstGeom>
          <a:solidFill>
            <a:srgbClr val="FFFF00">
              <a:alpha val="150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799356" y="3247664"/>
            <a:ext cx="6376200" cy="1301100"/>
          </a:xfrm>
          <a:prstGeom prst="roundRect">
            <a:avLst>
              <a:gd name="adj" fmla="val 16667"/>
            </a:avLst>
          </a:prstGeom>
          <a:solidFill>
            <a:srgbClr val="FFFF00">
              <a:alpha val="150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112800" y="0"/>
            <a:ext cx="3107400" cy="1063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txBox="1"/>
          <p:nvPr/>
        </p:nvSpPr>
        <p:spPr>
          <a:xfrm>
            <a:off x="6112800" y="161875"/>
            <a:ext cx="3107400" cy="96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Train:  245,242</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RMSE Test:    233,987</a:t>
            </a:r>
            <a:endParaRPr sz="17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accent1"/>
                </a:solidFill>
                <a:latin typeface="Red Hat Display"/>
                <a:ea typeface="Red Hat Display"/>
                <a:cs typeface="Red Hat Display"/>
                <a:sym typeface="Red Hat Display"/>
              </a:rPr>
              <a:t>Mean: </a:t>
            </a:r>
            <a:r>
              <a:rPr lang="en" sz="1150">
                <a:solidFill>
                  <a:srgbClr val="1D1C1D"/>
                </a:solidFill>
                <a:highlight>
                  <a:srgbClr val="F8F8F8"/>
                </a:highlight>
              </a:rPr>
              <a:t>             </a:t>
            </a:r>
            <a:r>
              <a:rPr lang="en" sz="1700" b="1">
                <a:solidFill>
                  <a:schemeClr val="accent1"/>
                </a:solidFill>
                <a:latin typeface="Red Hat Display"/>
                <a:ea typeface="Red Hat Display"/>
                <a:cs typeface="Red Hat Display"/>
                <a:sym typeface="Red Hat Display"/>
              </a:rPr>
              <a:t>   540,088           </a:t>
            </a:r>
            <a:endParaRPr sz="1700" b="1">
              <a:solidFill>
                <a:schemeClr val="accent1"/>
              </a:solidFill>
              <a:latin typeface="Red Hat Display"/>
              <a:ea typeface="Red Hat Display"/>
              <a:cs typeface="Red Hat Display"/>
              <a:sym typeface="Red Hat Display"/>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9"/>
          <p:cNvSpPr/>
          <p:nvPr/>
        </p:nvSpPr>
        <p:spPr>
          <a:xfrm>
            <a:off x="-333275" y="-68225"/>
            <a:ext cx="3910500" cy="11997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71" name="Google Shape;271;p29"/>
          <p:cNvSpPr txBox="1"/>
          <p:nvPr/>
        </p:nvSpPr>
        <p:spPr>
          <a:xfrm>
            <a:off x="508950" y="285325"/>
            <a:ext cx="4025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Regression Tree</a:t>
            </a:r>
            <a:endParaRPr sz="2000" b="1">
              <a:solidFill>
                <a:schemeClr val="accent1"/>
              </a:solidFill>
              <a:latin typeface="Red Hat Display"/>
              <a:ea typeface="Red Hat Display"/>
              <a:cs typeface="Red Hat Display"/>
              <a:sym typeface="Red Hat Display"/>
            </a:endParaRPr>
          </a:p>
        </p:txBody>
      </p:sp>
      <p:pic>
        <p:nvPicPr>
          <p:cNvPr id="272" name="Google Shape;272;p29"/>
          <p:cNvPicPr preferRelativeResize="0"/>
          <p:nvPr/>
        </p:nvPicPr>
        <p:blipFill rotWithShape="1">
          <a:blip r:embed="rId3">
            <a:alphaModFix/>
          </a:blip>
          <a:srcRect t="13563" b="12804"/>
          <a:stretch/>
        </p:blipFill>
        <p:spPr>
          <a:xfrm>
            <a:off x="263650" y="1244200"/>
            <a:ext cx="5212341" cy="3810274"/>
          </a:xfrm>
          <a:prstGeom prst="rect">
            <a:avLst/>
          </a:prstGeom>
          <a:noFill/>
          <a:ln>
            <a:noFill/>
          </a:ln>
        </p:spPr>
      </p:pic>
      <p:sp>
        <p:nvSpPr>
          <p:cNvPr id="273" name="Google Shape;273;p29"/>
          <p:cNvSpPr/>
          <p:nvPr/>
        </p:nvSpPr>
        <p:spPr>
          <a:xfrm>
            <a:off x="615475" y="4606450"/>
            <a:ext cx="4723500" cy="400200"/>
          </a:xfrm>
          <a:prstGeom prst="roundRect">
            <a:avLst>
              <a:gd name="adj" fmla="val 16667"/>
            </a:avLst>
          </a:prstGeom>
          <a:solidFill>
            <a:srgbClr val="FFFF00">
              <a:alpha val="150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1932150" y="1244200"/>
            <a:ext cx="1755300" cy="566700"/>
          </a:xfrm>
          <a:prstGeom prst="roundRect">
            <a:avLst>
              <a:gd name="adj" fmla="val 16667"/>
            </a:avLst>
          </a:prstGeom>
          <a:solidFill>
            <a:srgbClr val="FFFF00">
              <a:alpha val="150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txBox="1"/>
          <p:nvPr/>
        </p:nvSpPr>
        <p:spPr>
          <a:xfrm>
            <a:off x="5776700" y="1522050"/>
            <a:ext cx="3200700" cy="227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Red Hat Display"/>
                <a:ea typeface="Red Hat Display"/>
                <a:cs typeface="Red Hat Display"/>
                <a:sym typeface="Red Hat Display"/>
              </a:rPr>
              <a:t>Highest Price: $3.4 M (0.1%)</a:t>
            </a:r>
            <a:endParaRPr sz="1700" b="1">
              <a:solidFill>
                <a:schemeClr val="lt1"/>
              </a:solidFill>
              <a:latin typeface="Red Hat Display"/>
              <a:ea typeface="Red Hat Display"/>
              <a:cs typeface="Red Hat Display"/>
              <a:sym typeface="Red Hat Display"/>
            </a:endParaRPr>
          </a:p>
          <a:p>
            <a:pPr marL="457200" lvl="0" indent="-336550" algn="l" rtl="0">
              <a:spcBef>
                <a:spcPts val="0"/>
              </a:spcBef>
              <a:spcAft>
                <a:spcPts val="0"/>
              </a:spcAft>
              <a:buClr>
                <a:schemeClr val="lt1"/>
              </a:buClr>
              <a:buSzPts val="1700"/>
              <a:buFont typeface="Red Hat Display"/>
              <a:buChar char="●"/>
            </a:pPr>
            <a:r>
              <a:rPr lang="en" sz="1700" b="1">
                <a:solidFill>
                  <a:schemeClr val="lt1"/>
                </a:solidFill>
                <a:latin typeface="Red Hat Display"/>
                <a:ea typeface="Red Hat Display"/>
                <a:cs typeface="Red Hat Display"/>
                <a:sym typeface="Red Hat Display"/>
              </a:rPr>
              <a:t>Sqft Living: 4755 - 7940</a:t>
            </a:r>
            <a:endParaRPr sz="1700" b="1">
              <a:solidFill>
                <a:schemeClr val="lt1"/>
              </a:solidFill>
              <a:latin typeface="Red Hat Display"/>
              <a:ea typeface="Red Hat Display"/>
              <a:cs typeface="Red Hat Display"/>
              <a:sym typeface="Red Hat Display"/>
            </a:endParaRPr>
          </a:p>
          <a:p>
            <a:pPr marL="457200" lvl="0" indent="-336550" algn="l" rtl="0">
              <a:spcBef>
                <a:spcPts val="0"/>
              </a:spcBef>
              <a:spcAft>
                <a:spcPts val="0"/>
              </a:spcAft>
              <a:buClr>
                <a:schemeClr val="lt1"/>
              </a:buClr>
              <a:buSzPts val="1700"/>
              <a:buFont typeface="Red Hat Display"/>
              <a:buChar char="●"/>
            </a:pPr>
            <a:r>
              <a:rPr lang="en" sz="1700" b="1">
                <a:solidFill>
                  <a:schemeClr val="lt1"/>
                </a:solidFill>
                <a:latin typeface="Red Hat Display"/>
                <a:ea typeface="Red Hat Display"/>
                <a:cs typeface="Red Hat Display"/>
                <a:sym typeface="Red Hat Display"/>
              </a:rPr>
              <a:t>Waterfront</a:t>
            </a:r>
            <a:endParaRPr sz="1700" b="1">
              <a:solidFill>
                <a:schemeClr val="lt1"/>
              </a:solidFill>
              <a:latin typeface="Red Hat Display"/>
              <a:ea typeface="Red Hat Display"/>
              <a:cs typeface="Red Hat Display"/>
              <a:sym typeface="Red Hat Display"/>
            </a:endParaRPr>
          </a:p>
          <a:p>
            <a:pPr marL="0" lvl="0" indent="0" algn="l" rtl="0">
              <a:spcBef>
                <a:spcPts val="0"/>
              </a:spcBef>
              <a:spcAft>
                <a:spcPts val="0"/>
              </a:spcAft>
              <a:buNone/>
            </a:pPr>
            <a:endParaRPr sz="1700" b="1">
              <a:solidFill>
                <a:schemeClr val="lt1"/>
              </a:solidFill>
              <a:latin typeface="Red Hat Display"/>
              <a:ea typeface="Red Hat Display"/>
              <a:cs typeface="Red Hat Display"/>
              <a:sym typeface="Red Hat Display"/>
            </a:endParaRPr>
          </a:p>
          <a:p>
            <a:pPr marL="0" lvl="0" indent="0" algn="l" rtl="0">
              <a:spcBef>
                <a:spcPts val="0"/>
              </a:spcBef>
              <a:spcAft>
                <a:spcPts val="0"/>
              </a:spcAft>
              <a:buNone/>
            </a:pPr>
            <a:r>
              <a:rPr lang="en" sz="1700" b="1">
                <a:solidFill>
                  <a:schemeClr val="lt1"/>
                </a:solidFill>
                <a:latin typeface="Red Hat Display"/>
                <a:ea typeface="Red Hat Display"/>
                <a:cs typeface="Red Hat Display"/>
                <a:sym typeface="Red Hat Display"/>
              </a:rPr>
              <a:t>Lowest Price: $348K (30.3%)</a:t>
            </a:r>
            <a:endParaRPr sz="1700" b="1">
              <a:solidFill>
                <a:schemeClr val="lt1"/>
              </a:solidFill>
              <a:latin typeface="Red Hat Display"/>
              <a:ea typeface="Red Hat Display"/>
              <a:cs typeface="Red Hat Display"/>
              <a:sym typeface="Red Hat Display"/>
            </a:endParaRPr>
          </a:p>
          <a:p>
            <a:pPr marL="457200" lvl="0" indent="-336550" algn="l" rtl="0">
              <a:spcBef>
                <a:spcPts val="0"/>
              </a:spcBef>
              <a:spcAft>
                <a:spcPts val="0"/>
              </a:spcAft>
              <a:buClr>
                <a:schemeClr val="lt1"/>
              </a:buClr>
              <a:buSzPts val="1700"/>
              <a:buFont typeface="Red Hat Display"/>
              <a:buChar char="●"/>
            </a:pPr>
            <a:r>
              <a:rPr lang="en" sz="1700" b="1">
                <a:solidFill>
                  <a:schemeClr val="lt1"/>
                </a:solidFill>
                <a:latin typeface="Red Hat Display"/>
                <a:ea typeface="Red Hat Display"/>
                <a:cs typeface="Red Hat Display"/>
                <a:sym typeface="Red Hat Display"/>
              </a:rPr>
              <a:t>Sqft Living &lt; 1529</a:t>
            </a:r>
            <a:endParaRPr sz="1700" b="1">
              <a:solidFill>
                <a:schemeClr val="lt1"/>
              </a:solidFill>
              <a:latin typeface="Red Hat Display"/>
              <a:ea typeface="Red Hat Display"/>
              <a:cs typeface="Red Hat Display"/>
              <a:sym typeface="Red Hat Display"/>
            </a:endParaRPr>
          </a:p>
          <a:p>
            <a:pPr marL="0" lvl="0" indent="0" algn="l" rtl="0">
              <a:spcBef>
                <a:spcPts val="0"/>
              </a:spcBef>
              <a:spcAft>
                <a:spcPts val="0"/>
              </a:spcAft>
              <a:buNone/>
            </a:pPr>
            <a:endParaRPr sz="1700" b="1">
              <a:solidFill>
                <a:schemeClr val="lt1"/>
              </a:solidFill>
              <a:latin typeface="Red Hat Display"/>
              <a:ea typeface="Red Hat Display"/>
              <a:cs typeface="Red Hat Display"/>
              <a:sym typeface="Red Hat Display"/>
            </a:endParaRPr>
          </a:p>
          <a:p>
            <a:pPr marL="0" lvl="0" indent="0" algn="l" rtl="0">
              <a:spcBef>
                <a:spcPts val="0"/>
              </a:spcBef>
              <a:spcAft>
                <a:spcPts val="0"/>
              </a:spcAft>
              <a:buNone/>
            </a:pPr>
            <a:endParaRPr sz="1700" b="1">
              <a:solidFill>
                <a:schemeClr val="lt1"/>
              </a:solidFill>
              <a:latin typeface="Red Hat Display"/>
              <a:ea typeface="Red Hat Display"/>
              <a:cs typeface="Red Hat Display"/>
              <a:sym typeface="Red Hat Displa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0"/>
          <p:cNvSpPr/>
          <p:nvPr/>
        </p:nvSpPr>
        <p:spPr>
          <a:xfrm>
            <a:off x="-333275" y="-68225"/>
            <a:ext cx="3910500" cy="7236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82" name="Google Shape;282;p30"/>
          <p:cNvSpPr txBox="1"/>
          <p:nvPr/>
        </p:nvSpPr>
        <p:spPr>
          <a:xfrm>
            <a:off x="113125" y="26275"/>
            <a:ext cx="3311700" cy="1000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solidFill>
                  <a:schemeClr val="accent1"/>
                </a:solidFill>
                <a:latin typeface="Red Hat Display"/>
                <a:ea typeface="Red Hat Display"/>
                <a:cs typeface="Red Hat Display"/>
                <a:sym typeface="Red Hat Display"/>
              </a:rPr>
              <a:t>Gradient Boosted Model </a:t>
            </a:r>
            <a:endParaRPr sz="2000" b="1">
              <a:solidFill>
                <a:schemeClr val="accent1"/>
              </a:solidFill>
              <a:latin typeface="Red Hat Display"/>
              <a:ea typeface="Red Hat Display"/>
              <a:cs typeface="Red Hat Display"/>
              <a:sym typeface="Red Hat Display"/>
            </a:endParaRPr>
          </a:p>
          <a:p>
            <a:pPr marL="0" lvl="0" indent="0" algn="ctr" rtl="0">
              <a:spcBef>
                <a:spcPts val="0"/>
              </a:spcBef>
              <a:spcAft>
                <a:spcPts val="0"/>
              </a:spcAft>
              <a:buNone/>
            </a:pPr>
            <a:r>
              <a:rPr lang="en" sz="1300" b="1">
                <a:solidFill>
                  <a:schemeClr val="accent1"/>
                </a:solidFill>
                <a:latin typeface="Red Hat Display"/>
                <a:ea typeface="Red Hat Display"/>
                <a:cs typeface="Red Hat Display"/>
                <a:sym typeface="Red Hat Display"/>
              </a:rPr>
              <a:t>(with Gaussian Loss function)</a:t>
            </a:r>
            <a:endParaRPr sz="1300" b="1">
              <a:solidFill>
                <a:schemeClr val="accent1"/>
              </a:solidFill>
              <a:latin typeface="Red Hat Display"/>
              <a:ea typeface="Red Hat Display"/>
              <a:cs typeface="Red Hat Display"/>
              <a:sym typeface="Red Hat Display"/>
            </a:endParaRPr>
          </a:p>
          <a:p>
            <a:pPr marL="0" lvl="0" indent="0" algn="ctr" rtl="0">
              <a:spcBef>
                <a:spcPts val="0"/>
              </a:spcBef>
              <a:spcAft>
                <a:spcPts val="0"/>
              </a:spcAft>
              <a:buNone/>
            </a:pPr>
            <a:endParaRPr sz="2000" b="1">
              <a:solidFill>
                <a:schemeClr val="accent1"/>
              </a:solidFill>
              <a:latin typeface="Red Hat Display"/>
              <a:ea typeface="Red Hat Display"/>
              <a:cs typeface="Red Hat Display"/>
              <a:sym typeface="Red Hat Display"/>
            </a:endParaRPr>
          </a:p>
        </p:txBody>
      </p:sp>
      <p:sp>
        <p:nvSpPr>
          <p:cNvPr id="283" name="Google Shape;283;p30"/>
          <p:cNvSpPr/>
          <p:nvPr/>
        </p:nvSpPr>
        <p:spPr>
          <a:xfrm>
            <a:off x="6036475" y="0"/>
            <a:ext cx="3107400" cy="8772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0"/>
          <p:cNvSpPr txBox="1"/>
          <p:nvPr/>
        </p:nvSpPr>
        <p:spPr>
          <a:xfrm>
            <a:off x="6158700" y="46950"/>
            <a:ext cx="31074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accent1"/>
                </a:solidFill>
                <a:latin typeface="Red Hat Display"/>
                <a:ea typeface="Red Hat Display"/>
                <a:cs typeface="Red Hat Display"/>
                <a:sym typeface="Red Hat Display"/>
              </a:rPr>
              <a:t>RMSE Train:  357,553.81</a:t>
            </a:r>
            <a:endParaRPr sz="15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500" b="1">
                <a:solidFill>
                  <a:schemeClr val="accent1"/>
                </a:solidFill>
                <a:latin typeface="Red Hat Display"/>
                <a:ea typeface="Red Hat Display"/>
                <a:cs typeface="Red Hat Display"/>
                <a:sym typeface="Red Hat Display"/>
              </a:rPr>
              <a:t>RMSE Test:    335,563.50</a:t>
            </a:r>
            <a:endParaRPr sz="1500" b="1">
              <a:solidFill>
                <a:schemeClr val="accent1"/>
              </a:solidFill>
              <a:latin typeface="Red Hat Display"/>
              <a:ea typeface="Red Hat Display"/>
              <a:cs typeface="Red Hat Display"/>
              <a:sym typeface="Red Hat Display"/>
            </a:endParaRPr>
          </a:p>
          <a:p>
            <a:pPr marL="0" lvl="0" indent="0" algn="l" rtl="0">
              <a:spcBef>
                <a:spcPts val="0"/>
              </a:spcBef>
              <a:spcAft>
                <a:spcPts val="0"/>
              </a:spcAft>
              <a:buNone/>
            </a:pPr>
            <a:r>
              <a:rPr lang="en" sz="1500" b="1">
                <a:solidFill>
                  <a:schemeClr val="accent1"/>
                </a:solidFill>
                <a:latin typeface="Red Hat Display"/>
                <a:ea typeface="Red Hat Display"/>
                <a:cs typeface="Red Hat Display"/>
                <a:sym typeface="Red Hat Display"/>
              </a:rPr>
              <a:t>Mean: </a:t>
            </a:r>
            <a:r>
              <a:rPr lang="en" sz="950">
                <a:solidFill>
                  <a:srgbClr val="1D1C1D"/>
                </a:solidFill>
                <a:highlight>
                  <a:srgbClr val="F8F8F8"/>
                </a:highlight>
              </a:rPr>
              <a:t>             </a:t>
            </a:r>
            <a:r>
              <a:rPr lang="en" sz="1500" b="1">
                <a:solidFill>
                  <a:schemeClr val="accent1"/>
                </a:solidFill>
                <a:latin typeface="Red Hat Display"/>
                <a:ea typeface="Red Hat Display"/>
                <a:cs typeface="Red Hat Display"/>
                <a:sym typeface="Red Hat Display"/>
              </a:rPr>
              <a:t>   540,088           </a:t>
            </a:r>
            <a:endParaRPr sz="1500" b="1">
              <a:solidFill>
                <a:schemeClr val="accent1"/>
              </a:solidFill>
              <a:latin typeface="Red Hat Display"/>
              <a:ea typeface="Red Hat Display"/>
              <a:cs typeface="Red Hat Display"/>
              <a:sym typeface="Red Hat Display"/>
            </a:endParaRPr>
          </a:p>
        </p:txBody>
      </p:sp>
      <p:pic>
        <p:nvPicPr>
          <p:cNvPr id="285" name="Google Shape;285;p30"/>
          <p:cNvPicPr preferRelativeResize="0"/>
          <p:nvPr/>
        </p:nvPicPr>
        <p:blipFill>
          <a:blip r:embed="rId3">
            <a:alphaModFix/>
          </a:blip>
          <a:stretch>
            <a:fillRect/>
          </a:stretch>
        </p:blipFill>
        <p:spPr>
          <a:xfrm>
            <a:off x="113125" y="1146325"/>
            <a:ext cx="4086099" cy="2503250"/>
          </a:xfrm>
          <a:prstGeom prst="rect">
            <a:avLst/>
          </a:prstGeom>
          <a:noFill/>
          <a:ln>
            <a:noFill/>
          </a:ln>
        </p:spPr>
      </p:pic>
      <p:pic>
        <p:nvPicPr>
          <p:cNvPr id="286" name="Google Shape;286;p30"/>
          <p:cNvPicPr preferRelativeResize="0"/>
          <p:nvPr/>
        </p:nvPicPr>
        <p:blipFill>
          <a:blip r:embed="rId4">
            <a:alphaModFix/>
          </a:blip>
          <a:stretch>
            <a:fillRect/>
          </a:stretch>
        </p:blipFill>
        <p:spPr>
          <a:xfrm>
            <a:off x="4720150" y="1146325"/>
            <a:ext cx="4222943" cy="2503250"/>
          </a:xfrm>
          <a:prstGeom prst="rect">
            <a:avLst/>
          </a:prstGeom>
          <a:noFill/>
          <a:ln>
            <a:noFill/>
          </a:ln>
        </p:spPr>
      </p:pic>
      <p:sp>
        <p:nvSpPr>
          <p:cNvPr id="287" name="Google Shape;287;p30"/>
          <p:cNvSpPr txBox="1"/>
          <p:nvPr/>
        </p:nvSpPr>
        <p:spPr>
          <a:xfrm>
            <a:off x="113125" y="3769125"/>
            <a:ext cx="6114300" cy="1087800"/>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100 iterations </a:t>
            </a:r>
            <a:endParaRPr>
              <a:solidFill>
                <a:schemeClr val="lt1"/>
              </a:solidFill>
              <a:latin typeface="Red Hat Display"/>
              <a:ea typeface="Red Hat Display"/>
              <a:cs typeface="Red Hat Display"/>
              <a:sym typeface="Red Hat Display"/>
            </a:endParaRPr>
          </a:p>
          <a:p>
            <a:pPr marL="457200" lvl="0" indent="-317500" algn="l" rtl="0">
              <a:lnSpc>
                <a:spcPct val="100000"/>
              </a:lnSpc>
              <a:spcBef>
                <a:spcPts val="1000"/>
              </a:spcBef>
              <a:spcAft>
                <a:spcPts val="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13 predictors: 2 had non-zero influence</a:t>
            </a:r>
            <a:endParaRPr>
              <a:solidFill>
                <a:schemeClr val="lt1"/>
              </a:solidFill>
              <a:latin typeface="Red Hat Display"/>
              <a:ea typeface="Red Hat Display"/>
              <a:cs typeface="Red Hat Display"/>
              <a:sym typeface="Red Hat Display"/>
            </a:endParaRPr>
          </a:p>
          <a:p>
            <a:pPr marL="457200" lvl="0" indent="-317500" algn="l" rtl="0">
              <a:lnSpc>
                <a:spcPct val="100000"/>
              </a:lnSpc>
              <a:spcBef>
                <a:spcPts val="1000"/>
              </a:spcBef>
              <a:spcAft>
                <a:spcPts val="1000"/>
              </a:spcAft>
              <a:buClr>
                <a:schemeClr val="lt1"/>
              </a:buClr>
              <a:buSzPts val="1400"/>
              <a:buFont typeface="Red Hat Display"/>
              <a:buChar char="➔"/>
            </a:pPr>
            <a:r>
              <a:rPr lang="en">
                <a:solidFill>
                  <a:schemeClr val="lt1"/>
                </a:solidFill>
                <a:latin typeface="Red Hat Display"/>
                <a:ea typeface="Red Hat Display"/>
                <a:cs typeface="Red Hat Display"/>
                <a:sym typeface="Red Hat Display"/>
              </a:rPr>
              <a:t>Summary of the model gives a feature importance plot</a:t>
            </a:r>
            <a:endParaRPr>
              <a:solidFill>
                <a:schemeClr val="lt1"/>
              </a:solidFill>
              <a:latin typeface="Red Hat Display"/>
              <a:ea typeface="Red Hat Display"/>
              <a:cs typeface="Red Hat Display"/>
              <a:sym typeface="Red Hat Displa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1"/>
        <p:cNvGrpSpPr/>
        <p:nvPr/>
      </p:nvGrpSpPr>
      <p:grpSpPr>
        <a:xfrm>
          <a:off x="0" y="0"/>
          <a:ext cx="0" cy="0"/>
          <a:chOff x="0" y="0"/>
          <a:chExt cx="0" cy="0"/>
        </a:xfrm>
      </p:grpSpPr>
      <p:sp>
        <p:nvSpPr>
          <p:cNvPr id="292" name="Google Shape;292;p31"/>
          <p:cNvSpPr txBox="1">
            <a:spLocks noGrp="1"/>
          </p:cNvSpPr>
          <p:nvPr>
            <p:ph type="ctrTitle" idx="4294967295"/>
          </p:nvPr>
        </p:nvSpPr>
        <p:spPr>
          <a:xfrm>
            <a:off x="2193175" y="253725"/>
            <a:ext cx="5394300" cy="6723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3000">
                <a:solidFill>
                  <a:schemeClr val="accent1"/>
                </a:solidFill>
              </a:rPr>
              <a:t>Best Model: Random Forest</a:t>
            </a:r>
            <a:endParaRPr sz="3000">
              <a:solidFill>
                <a:schemeClr val="lt1"/>
              </a:solidFill>
            </a:endParaRPr>
          </a:p>
        </p:txBody>
      </p:sp>
      <p:sp>
        <p:nvSpPr>
          <p:cNvPr id="293" name="Google Shape;293;p31"/>
          <p:cNvSpPr txBox="1">
            <a:spLocks noGrp="1"/>
          </p:cNvSpPr>
          <p:nvPr>
            <p:ph type="subTitle" idx="4294967295"/>
          </p:nvPr>
        </p:nvSpPr>
        <p:spPr>
          <a:xfrm>
            <a:off x="4546200" y="1294175"/>
            <a:ext cx="4287900" cy="3019500"/>
          </a:xfrm>
          <a:prstGeom prst="rect">
            <a:avLst/>
          </a:prstGeom>
        </p:spPr>
        <p:txBody>
          <a:bodyPr spcFirstLastPara="1" wrap="square" lIns="0" tIns="0" rIns="0" bIns="0" anchor="t" anchorCtr="0">
            <a:noAutofit/>
          </a:bodyPr>
          <a:lstStyle/>
          <a:p>
            <a:pPr marL="457200" lvl="0" indent="-317500" algn="l" rtl="0">
              <a:lnSpc>
                <a:spcPct val="150000"/>
              </a:lnSpc>
              <a:spcBef>
                <a:spcPts val="0"/>
              </a:spcBef>
              <a:spcAft>
                <a:spcPts val="0"/>
              </a:spcAft>
              <a:buSzPts val="1400"/>
              <a:buFont typeface="Red Hat Display"/>
              <a:buChar char="●"/>
            </a:pPr>
            <a:r>
              <a:rPr lang="en" sz="1400">
                <a:latin typeface="Red Hat Display"/>
                <a:ea typeface="Red Hat Display"/>
                <a:cs typeface="Red Hat Display"/>
                <a:sym typeface="Red Hat Display"/>
              </a:rPr>
              <a:t>Number of trees = 500</a:t>
            </a:r>
            <a:endParaRPr sz="1400">
              <a:latin typeface="Red Hat Display"/>
              <a:ea typeface="Red Hat Display"/>
              <a:cs typeface="Red Hat Display"/>
              <a:sym typeface="Red Hat Display"/>
            </a:endParaRPr>
          </a:p>
          <a:p>
            <a:pPr marL="457200" lvl="0" indent="-317500" algn="l" rtl="0">
              <a:lnSpc>
                <a:spcPct val="150000"/>
              </a:lnSpc>
              <a:spcBef>
                <a:spcPts val="0"/>
              </a:spcBef>
              <a:spcAft>
                <a:spcPts val="0"/>
              </a:spcAft>
              <a:buSzPts val="1400"/>
              <a:buFont typeface="Red Hat Display"/>
              <a:buChar char="●"/>
            </a:pPr>
            <a:r>
              <a:rPr lang="en" sz="1400">
                <a:latin typeface="Red Hat Display"/>
                <a:ea typeface="Red Hat Display"/>
                <a:cs typeface="Red Hat Display"/>
                <a:sym typeface="Red Hat Display"/>
              </a:rPr>
              <a:t>RMSE= 86,985.02</a:t>
            </a:r>
            <a:endParaRPr sz="1400">
              <a:latin typeface="Red Hat Display"/>
              <a:ea typeface="Red Hat Display"/>
              <a:cs typeface="Red Hat Display"/>
              <a:sym typeface="Red Hat Display"/>
            </a:endParaRPr>
          </a:p>
          <a:p>
            <a:pPr marL="457200" lvl="0" indent="-317500" algn="l" rtl="0">
              <a:lnSpc>
                <a:spcPct val="150000"/>
              </a:lnSpc>
              <a:spcBef>
                <a:spcPts val="0"/>
              </a:spcBef>
              <a:spcAft>
                <a:spcPts val="0"/>
              </a:spcAft>
              <a:buSzPts val="1400"/>
              <a:buFont typeface="Red Hat Display"/>
              <a:buChar char="●"/>
            </a:pPr>
            <a:r>
              <a:rPr lang="en" sz="1400">
                <a:latin typeface="Red Hat Display"/>
                <a:ea typeface="Red Hat Display"/>
                <a:cs typeface="Red Hat Display"/>
                <a:sym typeface="Red Hat Display"/>
              </a:rPr>
              <a:t>RMSE =  172,788.16</a:t>
            </a:r>
            <a:endParaRPr sz="1400"/>
          </a:p>
          <a:p>
            <a:pPr marL="457200" lvl="0" indent="-317500" algn="l" rtl="0">
              <a:lnSpc>
                <a:spcPct val="150000"/>
              </a:lnSpc>
              <a:spcBef>
                <a:spcPts val="0"/>
              </a:spcBef>
              <a:spcAft>
                <a:spcPts val="0"/>
              </a:spcAft>
              <a:buSzPts val="1400"/>
              <a:buChar char="●"/>
            </a:pPr>
            <a:r>
              <a:rPr lang="en" sz="1400"/>
              <a:t>The difference between the predicted price (yhat) and the actual price is lowest reflecting on how well can the model predict the price of the house. . </a:t>
            </a:r>
            <a:endParaRPr sz="1400"/>
          </a:p>
        </p:txBody>
      </p:sp>
      <p:sp>
        <p:nvSpPr>
          <p:cNvPr id="294" name="Google Shape;294;p3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pic>
        <p:nvPicPr>
          <p:cNvPr id="295" name="Google Shape;295;p31"/>
          <p:cNvPicPr preferRelativeResize="0"/>
          <p:nvPr/>
        </p:nvPicPr>
        <p:blipFill>
          <a:blip r:embed="rId4">
            <a:alphaModFix/>
          </a:blip>
          <a:stretch>
            <a:fillRect/>
          </a:stretch>
        </p:blipFill>
        <p:spPr>
          <a:xfrm>
            <a:off x="387150" y="1260625"/>
            <a:ext cx="4083101" cy="262226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2"/>
          <p:cNvSpPr txBox="1">
            <a:spLocks noGrp="1"/>
          </p:cNvSpPr>
          <p:nvPr>
            <p:ph type="ctrTitle"/>
          </p:nvPr>
        </p:nvSpPr>
        <p:spPr>
          <a:xfrm>
            <a:off x="1561925" y="28680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Conclusion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3"/>
          <p:cNvSpPr txBox="1">
            <a:spLocks noGrp="1"/>
          </p:cNvSpPr>
          <p:nvPr>
            <p:ph type="title"/>
          </p:nvPr>
        </p:nvSpPr>
        <p:spPr>
          <a:xfrm>
            <a:off x="913175" y="23380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900">
                <a:solidFill>
                  <a:schemeClr val="accent1"/>
                </a:solidFill>
              </a:rPr>
              <a:t>Challenges</a:t>
            </a:r>
            <a:endParaRPr sz="2900">
              <a:solidFill>
                <a:schemeClr val="accent1"/>
              </a:solidFill>
            </a:endParaRPr>
          </a:p>
        </p:txBody>
      </p:sp>
      <p:sp>
        <p:nvSpPr>
          <p:cNvPr id="306" name="Google Shape;306;p33"/>
          <p:cNvSpPr txBox="1">
            <a:spLocks noGrp="1"/>
          </p:cNvSpPr>
          <p:nvPr>
            <p:ph type="body" idx="2"/>
          </p:nvPr>
        </p:nvSpPr>
        <p:spPr>
          <a:xfrm>
            <a:off x="4789621" y="1602375"/>
            <a:ext cx="3419100" cy="26337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1300" b="1"/>
              <a:t>Scaling in Ridge and Lasso Plots:</a:t>
            </a:r>
            <a:endParaRPr sz="1300" b="1"/>
          </a:p>
          <a:p>
            <a:pPr marL="0" lvl="0" indent="0" algn="ctr" rtl="0">
              <a:spcBef>
                <a:spcPts val="600"/>
              </a:spcBef>
              <a:spcAft>
                <a:spcPts val="0"/>
              </a:spcAft>
              <a:buNone/>
            </a:pPr>
            <a:endParaRPr sz="1300"/>
          </a:p>
          <a:p>
            <a:pPr marL="457200" lvl="0" indent="-311150" algn="l" rtl="0">
              <a:spcBef>
                <a:spcPts val="600"/>
              </a:spcBef>
              <a:spcAft>
                <a:spcPts val="0"/>
              </a:spcAft>
              <a:buSzPts val="1300"/>
              <a:buChar char="●"/>
            </a:pPr>
            <a:r>
              <a:rPr lang="en" sz="1300"/>
              <a:t>High MSEs due to house price</a:t>
            </a:r>
            <a:endParaRPr sz="1300"/>
          </a:p>
          <a:p>
            <a:pPr marL="457200" lvl="0" indent="0" algn="l" rtl="0">
              <a:spcBef>
                <a:spcPts val="600"/>
              </a:spcBef>
              <a:spcAft>
                <a:spcPts val="0"/>
              </a:spcAft>
              <a:buNone/>
            </a:pPr>
            <a:endParaRPr sz="1300"/>
          </a:p>
          <a:p>
            <a:pPr marL="457200" lvl="0" indent="-311150" algn="l" rtl="0">
              <a:spcBef>
                <a:spcPts val="600"/>
              </a:spcBef>
              <a:spcAft>
                <a:spcPts val="0"/>
              </a:spcAft>
              <a:buSzPts val="1300"/>
              <a:buChar char="●"/>
            </a:pPr>
            <a:r>
              <a:rPr lang="en" sz="1300"/>
              <a:t>Lambda sequence didn't fit the data</a:t>
            </a:r>
            <a:endParaRPr sz="1300"/>
          </a:p>
          <a:p>
            <a:pPr marL="457200" lvl="0" indent="0" algn="l" rtl="0">
              <a:spcBef>
                <a:spcPts val="600"/>
              </a:spcBef>
              <a:spcAft>
                <a:spcPts val="0"/>
              </a:spcAft>
              <a:buNone/>
            </a:pPr>
            <a:endParaRPr sz="1300"/>
          </a:p>
          <a:p>
            <a:pPr marL="457200" lvl="0" indent="-311150" algn="l" rtl="0">
              <a:spcBef>
                <a:spcPts val="600"/>
              </a:spcBef>
              <a:spcAft>
                <a:spcPts val="0"/>
              </a:spcAft>
              <a:buSzPts val="1300"/>
              <a:buChar char="●"/>
            </a:pPr>
            <a:r>
              <a:rPr lang="en" sz="1300"/>
              <a:t>Had to change the lambda sequence to fit the range</a:t>
            </a:r>
            <a:endParaRPr sz="1300"/>
          </a:p>
          <a:p>
            <a:pPr marL="914400" lvl="0" indent="0" algn="l" rtl="0">
              <a:spcBef>
                <a:spcPts val="600"/>
              </a:spcBef>
              <a:spcAft>
                <a:spcPts val="0"/>
              </a:spcAft>
              <a:buNone/>
            </a:pPr>
            <a:endParaRPr sz="1300"/>
          </a:p>
          <a:p>
            <a:pPr marL="0" lvl="0" indent="0" algn="l" rtl="0">
              <a:spcBef>
                <a:spcPts val="600"/>
              </a:spcBef>
              <a:spcAft>
                <a:spcPts val="0"/>
              </a:spcAft>
              <a:buNone/>
            </a:pPr>
            <a:endParaRPr sz="1300" b="1"/>
          </a:p>
        </p:txBody>
      </p:sp>
      <p:sp>
        <p:nvSpPr>
          <p:cNvPr id="307" name="Google Shape;307;p33"/>
          <p:cNvSpPr txBox="1">
            <a:spLocks noGrp="1"/>
          </p:cNvSpPr>
          <p:nvPr>
            <p:ph type="body" idx="1"/>
          </p:nvPr>
        </p:nvSpPr>
        <p:spPr>
          <a:xfrm>
            <a:off x="913175" y="1602375"/>
            <a:ext cx="3419100" cy="2633700"/>
          </a:xfrm>
          <a:prstGeom prst="rect">
            <a:avLst/>
          </a:prstGeom>
        </p:spPr>
        <p:txBody>
          <a:bodyPr spcFirstLastPara="1" wrap="square" lIns="0" tIns="0" rIns="0" bIns="0" anchor="t" anchorCtr="0">
            <a:noAutofit/>
          </a:bodyPr>
          <a:lstStyle/>
          <a:p>
            <a:pPr marL="0" lvl="0" indent="0" algn="ctr" rtl="0">
              <a:spcBef>
                <a:spcPts val="600"/>
              </a:spcBef>
              <a:spcAft>
                <a:spcPts val="0"/>
              </a:spcAft>
              <a:buClr>
                <a:schemeClr val="dk1"/>
              </a:buClr>
              <a:buSzPts val="1100"/>
              <a:buFont typeface="Arial"/>
              <a:buNone/>
            </a:pPr>
            <a:r>
              <a:rPr lang="en" sz="1300" b="1">
                <a:latin typeface="Red Hat Display"/>
                <a:ea typeface="Red Hat Display"/>
                <a:cs typeface="Red Hat Display"/>
                <a:sym typeface="Red Hat Display"/>
              </a:rPr>
              <a:t>Location Challenge: </a:t>
            </a:r>
            <a:endParaRPr sz="1300" b="1">
              <a:latin typeface="Red Hat Display"/>
              <a:ea typeface="Red Hat Display"/>
              <a:cs typeface="Red Hat Display"/>
              <a:sym typeface="Red Hat Display"/>
            </a:endParaRPr>
          </a:p>
          <a:p>
            <a:pPr marL="457200" lvl="0" indent="-311150" algn="l" rtl="0">
              <a:spcBef>
                <a:spcPts val="1000"/>
              </a:spcBef>
              <a:spcAft>
                <a:spcPts val="0"/>
              </a:spcAft>
              <a:buSzPts val="1300"/>
              <a:buFont typeface="Red Hat Display"/>
              <a:buChar char="●"/>
            </a:pPr>
            <a:r>
              <a:rPr lang="en" sz="1300">
                <a:latin typeface="Red Hat Display"/>
                <a:ea typeface="Red Hat Display"/>
                <a:cs typeface="Red Hat Display"/>
                <a:sym typeface="Red Hat Display"/>
              </a:rPr>
              <a:t>Zipcode is a general area which had some overlapping in different counties.</a:t>
            </a:r>
            <a:endParaRPr sz="1300">
              <a:latin typeface="Red Hat Display"/>
              <a:ea typeface="Red Hat Display"/>
              <a:cs typeface="Red Hat Display"/>
              <a:sym typeface="Red Hat Display"/>
            </a:endParaRPr>
          </a:p>
          <a:p>
            <a:pPr marL="457200" lvl="0" indent="0" algn="l" rtl="0">
              <a:spcBef>
                <a:spcPts val="600"/>
              </a:spcBef>
              <a:spcAft>
                <a:spcPts val="0"/>
              </a:spcAft>
              <a:buNone/>
            </a:pPr>
            <a:endParaRPr sz="1300">
              <a:latin typeface="Red Hat Display"/>
              <a:ea typeface="Red Hat Display"/>
              <a:cs typeface="Red Hat Display"/>
              <a:sym typeface="Red Hat Display"/>
            </a:endParaRPr>
          </a:p>
          <a:p>
            <a:pPr marL="457200" lvl="0" indent="-311150" algn="l" rtl="0">
              <a:spcBef>
                <a:spcPts val="600"/>
              </a:spcBef>
              <a:spcAft>
                <a:spcPts val="0"/>
              </a:spcAft>
              <a:buSzPts val="1300"/>
              <a:buFont typeface="Red Hat Display"/>
              <a:buChar char="●"/>
            </a:pPr>
            <a:r>
              <a:rPr lang="en" sz="1300">
                <a:latin typeface="Red Hat Display"/>
                <a:ea typeface="Red Hat Display"/>
                <a:cs typeface="Red Hat Display"/>
                <a:sym typeface="Red Hat Display"/>
              </a:rPr>
              <a:t>But we found zipcode to be more interpretable</a:t>
            </a:r>
            <a:endParaRPr sz="1300">
              <a:latin typeface="Red Hat Display"/>
              <a:ea typeface="Red Hat Display"/>
              <a:cs typeface="Red Hat Display"/>
              <a:sym typeface="Red Hat Display"/>
            </a:endParaRPr>
          </a:p>
          <a:p>
            <a:pPr marL="457200" lvl="0" indent="0" algn="l" rtl="0">
              <a:spcBef>
                <a:spcPts val="600"/>
              </a:spcBef>
              <a:spcAft>
                <a:spcPts val="0"/>
              </a:spcAft>
              <a:buNone/>
            </a:pPr>
            <a:endParaRPr sz="1300">
              <a:latin typeface="Red Hat Display"/>
              <a:ea typeface="Red Hat Display"/>
              <a:cs typeface="Red Hat Display"/>
              <a:sym typeface="Red Hat Display"/>
            </a:endParaRPr>
          </a:p>
          <a:p>
            <a:pPr marL="457200" lvl="0" indent="-311150" algn="l" rtl="0">
              <a:spcBef>
                <a:spcPts val="600"/>
              </a:spcBef>
              <a:spcAft>
                <a:spcPts val="0"/>
              </a:spcAft>
              <a:buSzPts val="1300"/>
              <a:buFont typeface="Red Hat Display"/>
              <a:buChar char="●"/>
            </a:pPr>
            <a:r>
              <a:rPr lang="en" sz="1300">
                <a:latin typeface="Red Hat Display"/>
                <a:ea typeface="Red Hat Display"/>
                <a:cs typeface="Red Hat Display"/>
                <a:sym typeface="Red Hat Display"/>
              </a:rPr>
              <a:t>Averages of lat, long wouldn’t be helpful</a:t>
            </a:r>
            <a:endParaRPr sz="1300">
              <a:latin typeface="Red Hat Display"/>
              <a:ea typeface="Red Hat Display"/>
              <a:cs typeface="Red Hat Display"/>
              <a:sym typeface="Red Hat Display"/>
            </a:endParaRPr>
          </a:p>
          <a:p>
            <a:pPr marL="457200" lvl="0" indent="0" algn="l" rtl="0">
              <a:spcBef>
                <a:spcPts val="600"/>
              </a:spcBef>
              <a:spcAft>
                <a:spcPts val="0"/>
              </a:spcAft>
              <a:buNone/>
            </a:pPr>
            <a:endParaRPr sz="1300">
              <a:latin typeface="Red Hat Display"/>
              <a:ea typeface="Red Hat Display"/>
              <a:cs typeface="Red Hat Display"/>
              <a:sym typeface="Red Hat Display"/>
            </a:endParaRPr>
          </a:p>
          <a:p>
            <a:pPr marL="457200" lvl="0" indent="-311150" algn="l" rtl="0">
              <a:spcBef>
                <a:spcPts val="600"/>
              </a:spcBef>
              <a:spcAft>
                <a:spcPts val="0"/>
              </a:spcAft>
              <a:buSzPts val="1300"/>
              <a:buFont typeface="Red Hat Display"/>
              <a:buChar char="●"/>
            </a:pPr>
            <a:r>
              <a:rPr lang="en" sz="1300">
                <a:latin typeface="Red Hat Display"/>
                <a:ea typeface="Red Hat Display"/>
                <a:cs typeface="Red Hat Display"/>
                <a:sym typeface="Red Hat Display"/>
              </a:rPr>
              <a:t>No extra exploratory analysis</a:t>
            </a:r>
            <a:endParaRPr sz="1300">
              <a:latin typeface="Red Hat Display"/>
              <a:ea typeface="Red Hat Display"/>
              <a:cs typeface="Red Hat Display"/>
              <a:sym typeface="Red Hat Display"/>
            </a:endParaRPr>
          </a:p>
        </p:txBody>
      </p:sp>
      <p:sp>
        <p:nvSpPr>
          <p:cNvPr id="308" name="Google Shape;308;p3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6"/>
          <p:cNvSpPr txBox="1">
            <a:spLocks noGrp="1"/>
          </p:cNvSpPr>
          <p:nvPr>
            <p:ph type="ctrTitle"/>
          </p:nvPr>
        </p:nvSpPr>
        <p:spPr>
          <a:xfrm>
            <a:off x="1561925" y="28680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Project Overview</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2"/>
        <p:cNvGrpSpPr/>
        <p:nvPr/>
      </p:nvGrpSpPr>
      <p:grpSpPr>
        <a:xfrm>
          <a:off x="0" y="0"/>
          <a:ext cx="0" cy="0"/>
          <a:chOff x="0" y="0"/>
          <a:chExt cx="0" cy="0"/>
        </a:xfrm>
      </p:grpSpPr>
      <p:sp>
        <p:nvSpPr>
          <p:cNvPr id="313" name="Google Shape;313;p34"/>
          <p:cNvSpPr txBox="1">
            <a:spLocks noGrp="1"/>
          </p:cNvSpPr>
          <p:nvPr>
            <p:ph type="ctrTitle" idx="4294967295"/>
          </p:nvPr>
        </p:nvSpPr>
        <p:spPr>
          <a:xfrm>
            <a:off x="3256950" y="198400"/>
            <a:ext cx="4650300" cy="6723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3700">
                <a:solidFill>
                  <a:schemeClr val="accent1"/>
                </a:solidFill>
              </a:rPr>
              <a:t>Conclusion</a:t>
            </a:r>
            <a:endParaRPr sz="3700">
              <a:solidFill>
                <a:schemeClr val="lt1"/>
              </a:solidFill>
            </a:endParaRPr>
          </a:p>
        </p:txBody>
      </p:sp>
      <p:sp>
        <p:nvSpPr>
          <p:cNvPr id="314" name="Google Shape;314;p3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315" name="Google Shape;315;p34"/>
          <p:cNvSpPr/>
          <p:nvPr/>
        </p:nvSpPr>
        <p:spPr>
          <a:xfrm>
            <a:off x="511000" y="988700"/>
            <a:ext cx="4165800" cy="3681900"/>
          </a:xfrm>
          <a:prstGeom prst="rect">
            <a:avLst/>
          </a:prstGeom>
          <a:solidFill>
            <a:srgbClr val="E5E8EB">
              <a:alpha val="424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4932425" y="988700"/>
            <a:ext cx="3948600" cy="3681900"/>
          </a:xfrm>
          <a:prstGeom prst="rect">
            <a:avLst/>
          </a:prstGeom>
          <a:solidFill>
            <a:srgbClr val="E5E8EB">
              <a:alpha val="424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txBox="1"/>
          <p:nvPr/>
        </p:nvSpPr>
        <p:spPr>
          <a:xfrm>
            <a:off x="5070725" y="1484400"/>
            <a:ext cx="3810300" cy="29862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Leverage high value variables to maximize profits (sellers)</a:t>
            </a:r>
            <a:endParaRPr>
              <a:solidFill>
                <a:schemeClr val="lt1"/>
              </a:solidFill>
              <a:latin typeface="Raleway"/>
              <a:ea typeface="Raleway"/>
              <a:cs typeface="Raleway"/>
              <a:sym typeface="Raleway"/>
            </a:endParaRPr>
          </a:p>
          <a:p>
            <a:pPr marL="914400" lvl="1" indent="-317500" algn="l" rtl="0">
              <a:lnSpc>
                <a:spcPct val="150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Sqft Living*</a:t>
            </a:r>
            <a:endParaRPr>
              <a:solidFill>
                <a:schemeClr val="lt1"/>
              </a:solidFill>
              <a:latin typeface="Raleway"/>
              <a:ea typeface="Raleway"/>
              <a:cs typeface="Raleway"/>
              <a:sym typeface="Raleway"/>
            </a:endParaRPr>
          </a:p>
          <a:p>
            <a:pPr marL="457200" lvl="0" indent="-317500" algn="l" rtl="0">
              <a:lnSpc>
                <a:spcPct val="150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Understand which variables may lead to higher prices and which factors do not influence price</a:t>
            </a:r>
            <a:endParaRPr>
              <a:solidFill>
                <a:schemeClr val="lt1"/>
              </a:solidFill>
              <a:latin typeface="Raleway"/>
              <a:ea typeface="Raleway"/>
              <a:cs typeface="Raleway"/>
              <a:sym typeface="Raleway"/>
            </a:endParaRPr>
          </a:p>
          <a:p>
            <a:pPr marL="457200" lvl="0" indent="-317500" algn="l" rtl="0">
              <a:lnSpc>
                <a:spcPct val="150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Find undervalued homes that have features relating to higher prices and invest in these assets</a:t>
            </a:r>
            <a:endParaRPr>
              <a:solidFill>
                <a:schemeClr val="lt1"/>
              </a:solidFill>
              <a:latin typeface="Raleway"/>
              <a:ea typeface="Raleway"/>
              <a:cs typeface="Raleway"/>
              <a:sym typeface="Raleway"/>
            </a:endParaRPr>
          </a:p>
        </p:txBody>
      </p:sp>
      <p:sp>
        <p:nvSpPr>
          <p:cNvPr id="318" name="Google Shape;318;p34"/>
          <p:cNvSpPr txBox="1"/>
          <p:nvPr/>
        </p:nvSpPr>
        <p:spPr>
          <a:xfrm>
            <a:off x="857050" y="1376700"/>
            <a:ext cx="3473700" cy="2770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Best Model: Random Forest</a:t>
            </a:r>
            <a:endParaRPr>
              <a:solidFill>
                <a:schemeClr val="lt1"/>
              </a:solidFill>
              <a:latin typeface="Raleway"/>
              <a:ea typeface="Raleway"/>
              <a:cs typeface="Raleway"/>
              <a:sym typeface="Raleway"/>
            </a:endParaRPr>
          </a:p>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RMSE Test: </a:t>
            </a:r>
            <a:r>
              <a:rPr lang="en" sz="1300">
                <a:solidFill>
                  <a:schemeClr val="lt1"/>
                </a:solidFill>
                <a:latin typeface="Red Hat Display"/>
                <a:ea typeface="Red Hat Display"/>
                <a:cs typeface="Red Hat Display"/>
                <a:sym typeface="Red Hat Display"/>
              </a:rPr>
              <a:t>173K</a:t>
            </a:r>
            <a:endParaRPr>
              <a:solidFill>
                <a:schemeClr val="lt1"/>
              </a:solidFill>
              <a:latin typeface="Raleway"/>
              <a:ea typeface="Raleway"/>
              <a:cs typeface="Raleway"/>
              <a:sym typeface="Raleway"/>
            </a:endParaRPr>
          </a:p>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Variables that positively influence price:</a:t>
            </a:r>
            <a:endParaRPr>
              <a:solidFill>
                <a:schemeClr val="lt1"/>
              </a:solidFill>
              <a:latin typeface="Raleway"/>
              <a:ea typeface="Raleway"/>
              <a:cs typeface="Raleway"/>
              <a:sym typeface="Raleway"/>
            </a:endParaRPr>
          </a:p>
          <a:p>
            <a:pPr marL="914400" lvl="1"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Sqft Living </a:t>
            </a:r>
            <a:endParaRPr>
              <a:solidFill>
                <a:schemeClr val="lt1"/>
              </a:solidFill>
              <a:latin typeface="Raleway"/>
              <a:ea typeface="Raleway"/>
              <a:cs typeface="Raleway"/>
              <a:sym typeface="Raleway"/>
            </a:endParaRPr>
          </a:p>
          <a:p>
            <a:pPr marL="914400" lvl="1"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Sqft Above </a:t>
            </a:r>
            <a:endParaRPr>
              <a:solidFill>
                <a:schemeClr val="lt1"/>
              </a:solidFill>
              <a:latin typeface="Raleway"/>
              <a:ea typeface="Raleway"/>
              <a:cs typeface="Raleway"/>
              <a:sym typeface="Raleway"/>
            </a:endParaRPr>
          </a:p>
          <a:p>
            <a:pPr marL="914400" lvl="1"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Bathrooms</a:t>
            </a:r>
            <a:endParaRPr>
              <a:solidFill>
                <a:schemeClr val="lt1"/>
              </a:solidFill>
              <a:latin typeface="Raleway"/>
              <a:ea typeface="Raleway"/>
              <a:cs typeface="Raleway"/>
              <a:sym typeface="Raleway"/>
            </a:endParaRPr>
          </a:p>
          <a:p>
            <a:pPr marL="457200" lvl="0"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Variables that do not influence price:</a:t>
            </a:r>
            <a:endParaRPr>
              <a:solidFill>
                <a:schemeClr val="lt1"/>
              </a:solidFill>
              <a:latin typeface="Raleway"/>
              <a:ea typeface="Raleway"/>
              <a:cs typeface="Raleway"/>
              <a:sym typeface="Raleway"/>
            </a:endParaRPr>
          </a:p>
          <a:p>
            <a:pPr marL="914400" lvl="1"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Condition </a:t>
            </a:r>
            <a:endParaRPr>
              <a:solidFill>
                <a:schemeClr val="lt1"/>
              </a:solidFill>
              <a:latin typeface="Raleway"/>
              <a:ea typeface="Raleway"/>
              <a:cs typeface="Raleway"/>
              <a:sym typeface="Raleway"/>
            </a:endParaRPr>
          </a:p>
          <a:p>
            <a:pPr marL="914400" lvl="1" indent="-317500" algn="l" rtl="0">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Renovated </a:t>
            </a:r>
            <a:endParaRPr>
              <a:solidFill>
                <a:schemeClr val="lt1"/>
              </a:solidFill>
              <a:latin typeface="Raleway"/>
              <a:ea typeface="Raleway"/>
              <a:cs typeface="Raleway"/>
              <a:sym typeface="Raleway"/>
            </a:endParaRPr>
          </a:p>
          <a:p>
            <a:pPr marL="0" lvl="0" indent="0" algn="l" rtl="0">
              <a:spcBef>
                <a:spcPts val="0"/>
              </a:spcBef>
              <a:spcAft>
                <a:spcPts val="0"/>
              </a:spcAft>
              <a:buNone/>
            </a:pPr>
            <a:endParaRPr>
              <a:solidFill>
                <a:schemeClr val="lt1"/>
              </a:solidFill>
              <a:latin typeface="Raleway"/>
              <a:ea typeface="Raleway"/>
              <a:cs typeface="Raleway"/>
              <a:sym typeface="Raleway"/>
            </a:endParaRPr>
          </a:p>
        </p:txBody>
      </p:sp>
      <p:sp>
        <p:nvSpPr>
          <p:cNvPr id="319" name="Google Shape;319;p34"/>
          <p:cNvSpPr txBox="1">
            <a:spLocks noGrp="1"/>
          </p:cNvSpPr>
          <p:nvPr>
            <p:ph type="ctrTitle" idx="4294967295"/>
          </p:nvPr>
        </p:nvSpPr>
        <p:spPr>
          <a:xfrm>
            <a:off x="1711000" y="991094"/>
            <a:ext cx="1765800" cy="3834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200">
                <a:solidFill>
                  <a:schemeClr val="lt1"/>
                </a:solidFill>
              </a:rPr>
              <a:t>Summary</a:t>
            </a:r>
            <a:endParaRPr sz="2200">
              <a:solidFill>
                <a:schemeClr val="lt1"/>
              </a:solidFill>
            </a:endParaRPr>
          </a:p>
        </p:txBody>
      </p:sp>
      <p:sp>
        <p:nvSpPr>
          <p:cNvPr id="320" name="Google Shape;320;p34"/>
          <p:cNvSpPr txBox="1">
            <a:spLocks noGrp="1"/>
          </p:cNvSpPr>
          <p:nvPr>
            <p:ph type="ctrTitle" idx="4294967295"/>
          </p:nvPr>
        </p:nvSpPr>
        <p:spPr>
          <a:xfrm>
            <a:off x="5594825" y="1043575"/>
            <a:ext cx="3286200" cy="3834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200">
                <a:solidFill>
                  <a:schemeClr val="lt1"/>
                </a:solidFill>
              </a:rPr>
              <a:t>Recommendations</a:t>
            </a:r>
            <a:endParaRPr sz="22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4"/>
        <p:cNvGrpSpPr/>
        <p:nvPr/>
      </p:nvGrpSpPr>
      <p:grpSpPr>
        <a:xfrm>
          <a:off x="0" y="0"/>
          <a:ext cx="0" cy="0"/>
          <a:chOff x="0" y="0"/>
          <a:chExt cx="0" cy="0"/>
        </a:xfrm>
      </p:grpSpPr>
      <p:sp>
        <p:nvSpPr>
          <p:cNvPr id="325" name="Google Shape;325;p3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Thank you! </a:t>
            </a:r>
            <a:r>
              <a:rPr lang="en">
                <a:solidFill>
                  <a:schemeClr val="accent2"/>
                </a:solidFill>
              </a:rPr>
              <a:t>Questions?</a:t>
            </a:r>
            <a:endParaRPr>
              <a:solidFill>
                <a:schemeClr val="accent2"/>
              </a:solidFill>
            </a:endParaRPr>
          </a:p>
        </p:txBody>
      </p:sp>
      <p:sp>
        <p:nvSpPr>
          <p:cNvPr id="326" name="Google Shape;326;p3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327" name="Google Shape;327;p35"/>
          <p:cNvSpPr txBox="1"/>
          <p:nvPr/>
        </p:nvSpPr>
        <p:spPr>
          <a:xfrm>
            <a:off x="860325" y="36838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400"/>
              </a:spcAft>
              <a:buNone/>
            </a:pPr>
            <a:r>
              <a:rPr lang="en" sz="1200" b="1">
                <a:solidFill>
                  <a:schemeClr val="lt1"/>
                </a:solidFill>
                <a:latin typeface="Raleway"/>
                <a:ea typeface="Raleway"/>
                <a:cs typeface="Raleway"/>
                <a:sym typeface="Raleway"/>
              </a:rPr>
              <a:t>Ana Maharjan</a:t>
            </a:r>
            <a:br>
              <a:rPr lang="en">
                <a:solidFill>
                  <a:schemeClr val="lt1"/>
                </a:solidFill>
                <a:latin typeface="Raleway"/>
                <a:ea typeface="Raleway"/>
                <a:cs typeface="Raleway"/>
                <a:sym typeface="Raleway"/>
              </a:rPr>
            </a:br>
            <a:endParaRPr>
              <a:solidFill>
                <a:schemeClr val="lt1"/>
              </a:solidFill>
              <a:latin typeface="Raleway"/>
              <a:ea typeface="Raleway"/>
              <a:cs typeface="Raleway"/>
              <a:sym typeface="Raleway"/>
            </a:endParaRPr>
          </a:p>
        </p:txBody>
      </p:sp>
      <p:sp>
        <p:nvSpPr>
          <p:cNvPr id="328" name="Google Shape;328;p35"/>
          <p:cNvSpPr txBox="1"/>
          <p:nvPr/>
        </p:nvSpPr>
        <p:spPr>
          <a:xfrm>
            <a:off x="2840050" y="3683800"/>
            <a:ext cx="1489200" cy="26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Geech Hor Huot</a:t>
            </a:r>
            <a:endParaRPr sz="800">
              <a:solidFill>
                <a:schemeClr val="lt1"/>
              </a:solidFill>
              <a:latin typeface="Raleway"/>
              <a:ea typeface="Raleway"/>
              <a:cs typeface="Raleway"/>
              <a:sym typeface="Raleway"/>
            </a:endParaRPr>
          </a:p>
          <a:p>
            <a:pPr marL="0" lvl="0" indent="0" algn="l" rtl="0">
              <a:spcBef>
                <a:spcPts val="400"/>
              </a:spcBef>
              <a:spcAft>
                <a:spcPts val="400"/>
              </a:spcAft>
              <a:buNone/>
            </a:pPr>
            <a:endParaRPr>
              <a:solidFill>
                <a:schemeClr val="lt1"/>
              </a:solidFill>
              <a:latin typeface="Raleway"/>
              <a:ea typeface="Raleway"/>
              <a:cs typeface="Raleway"/>
              <a:sym typeface="Raleway"/>
            </a:endParaRPr>
          </a:p>
        </p:txBody>
      </p:sp>
      <p:pic>
        <p:nvPicPr>
          <p:cNvPr id="329" name="Google Shape;329;p35"/>
          <p:cNvPicPr preferRelativeResize="0"/>
          <p:nvPr/>
        </p:nvPicPr>
        <p:blipFill rotWithShape="1">
          <a:blip r:embed="rId4">
            <a:alphaModFix/>
          </a:blip>
          <a:srcRect l="24998"/>
          <a:stretch/>
        </p:blipFill>
        <p:spPr>
          <a:xfrm rot="-5400000">
            <a:off x="4730563" y="1776150"/>
            <a:ext cx="1591200" cy="1591200"/>
          </a:xfrm>
          <a:prstGeom prst="ellipse">
            <a:avLst/>
          </a:prstGeom>
          <a:noFill/>
          <a:ln>
            <a:noFill/>
          </a:ln>
        </p:spPr>
      </p:pic>
      <p:sp>
        <p:nvSpPr>
          <p:cNvPr id="330" name="Google Shape;330;p35"/>
          <p:cNvSpPr txBox="1"/>
          <p:nvPr/>
        </p:nvSpPr>
        <p:spPr>
          <a:xfrm>
            <a:off x="4819775" y="3683800"/>
            <a:ext cx="1489200" cy="26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Aleks Lazowski</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331" name="Google Shape;331;p35"/>
          <p:cNvPicPr preferRelativeResize="0"/>
          <p:nvPr/>
        </p:nvPicPr>
        <p:blipFill rotWithShape="1">
          <a:blip r:embed="rId5">
            <a:alphaModFix/>
          </a:blip>
          <a:srcRect t="6176" b="27125"/>
          <a:stretch/>
        </p:blipFill>
        <p:spPr>
          <a:xfrm>
            <a:off x="6794500" y="1827150"/>
            <a:ext cx="1489200" cy="1489200"/>
          </a:xfrm>
          <a:prstGeom prst="ellipse">
            <a:avLst/>
          </a:prstGeom>
          <a:noFill/>
          <a:ln>
            <a:noFill/>
          </a:ln>
        </p:spPr>
      </p:pic>
      <p:sp>
        <p:nvSpPr>
          <p:cNvPr id="332" name="Google Shape;332;p35"/>
          <p:cNvSpPr txBox="1"/>
          <p:nvPr/>
        </p:nvSpPr>
        <p:spPr>
          <a:xfrm>
            <a:off x="6799500" y="3683800"/>
            <a:ext cx="1489200" cy="4515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Sri Amruta Sripada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333" name="Google Shape;333;p35"/>
          <p:cNvPicPr preferRelativeResize="0"/>
          <p:nvPr/>
        </p:nvPicPr>
        <p:blipFill rotWithShape="1">
          <a:blip r:embed="rId6">
            <a:alphaModFix/>
          </a:blip>
          <a:srcRect t="6035" b="9676"/>
          <a:stretch/>
        </p:blipFill>
        <p:spPr>
          <a:xfrm>
            <a:off x="2886250" y="1838100"/>
            <a:ext cx="1371600" cy="1608000"/>
          </a:xfrm>
          <a:prstGeom prst="ellipse">
            <a:avLst/>
          </a:prstGeom>
          <a:noFill/>
          <a:ln>
            <a:noFill/>
          </a:ln>
        </p:spPr>
      </p:pic>
      <p:pic>
        <p:nvPicPr>
          <p:cNvPr id="334" name="Google Shape;334;p35"/>
          <p:cNvPicPr preferRelativeResize="0"/>
          <p:nvPr/>
        </p:nvPicPr>
        <p:blipFill rotWithShape="1">
          <a:blip r:embed="rId7">
            <a:alphaModFix/>
          </a:blip>
          <a:srcRect l="10427" t="18260" r="4798" b="14458"/>
          <a:stretch/>
        </p:blipFill>
        <p:spPr>
          <a:xfrm>
            <a:off x="885750" y="1915061"/>
            <a:ext cx="1468800" cy="1483800"/>
          </a:xfrm>
          <a:prstGeom prst="ellips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6"/>
          <p:cNvSpPr txBox="1">
            <a:spLocks noGrp="1"/>
          </p:cNvSpPr>
          <p:nvPr>
            <p:ph type="ctrTitle"/>
          </p:nvPr>
        </p:nvSpPr>
        <p:spPr>
          <a:xfrm>
            <a:off x="1576525" y="2815837"/>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APPENDIX</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345" name="Google Shape;345;p37"/>
          <p:cNvSpPr txBox="1"/>
          <p:nvPr/>
        </p:nvSpPr>
        <p:spPr>
          <a:xfrm>
            <a:off x="198650" y="156825"/>
            <a:ext cx="8635200" cy="491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u="sng">
                <a:solidFill>
                  <a:srgbClr val="24292F"/>
                </a:solidFill>
                <a:highlight>
                  <a:srgbClr val="FFFFFF"/>
                </a:highlight>
                <a:latin typeface="Times New Roman"/>
                <a:ea typeface="Times New Roman"/>
                <a:cs typeface="Times New Roman"/>
                <a:sym typeface="Times New Roman"/>
              </a:rPr>
              <a:t>Glossary of Variables with Definitions</a:t>
            </a:r>
            <a:endParaRPr sz="1200" u="sng">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120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Id</a:t>
            </a:r>
            <a:r>
              <a:rPr lang="en" sz="1200">
                <a:solidFill>
                  <a:srgbClr val="24292F"/>
                </a:solidFill>
                <a:highlight>
                  <a:srgbClr val="FFFFFF"/>
                </a:highlight>
                <a:latin typeface="Times New Roman"/>
                <a:ea typeface="Times New Roman"/>
                <a:cs typeface="Times New Roman"/>
                <a:sym typeface="Times New Roman"/>
              </a:rPr>
              <a:t>: Unique ID for each home sold</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Date</a:t>
            </a:r>
            <a:r>
              <a:rPr lang="en" sz="1200">
                <a:solidFill>
                  <a:srgbClr val="24292F"/>
                </a:solidFill>
                <a:highlight>
                  <a:srgbClr val="FFFFFF"/>
                </a:highlight>
                <a:latin typeface="Times New Roman"/>
                <a:ea typeface="Times New Roman"/>
                <a:cs typeface="Times New Roman"/>
                <a:sym typeface="Times New Roman"/>
              </a:rPr>
              <a:t>: Date of the home sale</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Price</a:t>
            </a:r>
            <a:r>
              <a:rPr lang="en" sz="1200">
                <a:solidFill>
                  <a:srgbClr val="24292F"/>
                </a:solidFill>
                <a:highlight>
                  <a:srgbClr val="FFFFFF"/>
                </a:highlight>
                <a:latin typeface="Times New Roman"/>
                <a:ea typeface="Times New Roman"/>
                <a:cs typeface="Times New Roman"/>
                <a:sym typeface="Times New Roman"/>
              </a:rPr>
              <a:t>: Price of each home sold (target)</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Bedrooms</a:t>
            </a:r>
            <a:r>
              <a:rPr lang="en" sz="1200">
                <a:solidFill>
                  <a:srgbClr val="24292F"/>
                </a:solidFill>
                <a:highlight>
                  <a:srgbClr val="FFFFFF"/>
                </a:highlight>
                <a:latin typeface="Times New Roman"/>
                <a:ea typeface="Times New Roman"/>
                <a:cs typeface="Times New Roman"/>
                <a:sym typeface="Times New Roman"/>
              </a:rPr>
              <a:t>: Number of bedrooms</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Bathrooms</a:t>
            </a:r>
            <a:r>
              <a:rPr lang="en" sz="1200">
                <a:solidFill>
                  <a:srgbClr val="24292F"/>
                </a:solidFill>
                <a:highlight>
                  <a:srgbClr val="FFFFFF"/>
                </a:highlight>
                <a:latin typeface="Times New Roman"/>
                <a:ea typeface="Times New Roman"/>
                <a:cs typeface="Times New Roman"/>
                <a:sym typeface="Times New Roman"/>
              </a:rPr>
              <a:t>: Number of bathrooms, where .5 accounts for a room with a toilet but no shower</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Sqft_living</a:t>
            </a:r>
            <a:r>
              <a:rPr lang="en" sz="1200">
                <a:solidFill>
                  <a:srgbClr val="24292F"/>
                </a:solidFill>
                <a:highlight>
                  <a:srgbClr val="FFFFFF"/>
                </a:highlight>
                <a:latin typeface="Times New Roman"/>
                <a:ea typeface="Times New Roman"/>
                <a:cs typeface="Times New Roman"/>
                <a:sym typeface="Times New Roman"/>
              </a:rPr>
              <a:t>: Square footage of the apartments interior living space</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Sqft_lot</a:t>
            </a:r>
            <a:r>
              <a:rPr lang="en" sz="1200">
                <a:solidFill>
                  <a:srgbClr val="24292F"/>
                </a:solidFill>
                <a:highlight>
                  <a:srgbClr val="FFFFFF"/>
                </a:highlight>
                <a:latin typeface="Times New Roman"/>
                <a:ea typeface="Times New Roman"/>
                <a:cs typeface="Times New Roman"/>
                <a:sym typeface="Times New Roman"/>
              </a:rPr>
              <a:t>: Square footage of the land space</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Floors</a:t>
            </a:r>
            <a:r>
              <a:rPr lang="en" sz="1200">
                <a:solidFill>
                  <a:srgbClr val="24292F"/>
                </a:solidFill>
                <a:highlight>
                  <a:srgbClr val="FFFFFF"/>
                </a:highlight>
                <a:latin typeface="Times New Roman"/>
                <a:ea typeface="Times New Roman"/>
                <a:cs typeface="Times New Roman"/>
                <a:sym typeface="Times New Roman"/>
              </a:rPr>
              <a:t>: Number of floors</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Waterfront</a:t>
            </a:r>
            <a:r>
              <a:rPr lang="en" sz="1200">
                <a:solidFill>
                  <a:srgbClr val="24292F"/>
                </a:solidFill>
                <a:highlight>
                  <a:srgbClr val="FFFFFF"/>
                </a:highlight>
                <a:latin typeface="Times New Roman"/>
                <a:ea typeface="Times New Roman"/>
                <a:cs typeface="Times New Roman"/>
                <a:sym typeface="Times New Roman"/>
              </a:rPr>
              <a:t>: A dummy variable for whether the apartment was overlooking the waterfront or not 10.</a:t>
            </a:r>
            <a:r>
              <a:rPr lang="en" sz="1000">
                <a:solidFill>
                  <a:srgbClr val="24292F"/>
                </a:solidFill>
                <a:highlight>
                  <a:srgbClr val="FFFFFF"/>
                </a:highlight>
                <a:latin typeface="Times New Roman"/>
                <a:ea typeface="Times New Roman"/>
                <a:cs typeface="Times New Roman"/>
                <a:sym typeface="Times New Roman"/>
              </a:rPr>
              <a:t>View</a:t>
            </a:r>
            <a:r>
              <a:rPr lang="en" sz="1200">
                <a:solidFill>
                  <a:srgbClr val="24292F"/>
                </a:solidFill>
                <a:highlight>
                  <a:srgbClr val="FFFFFF"/>
                </a:highlight>
                <a:latin typeface="Times New Roman"/>
                <a:ea typeface="Times New Roman"/>
                <a:cs typeface="Times New Roman"/>
                <a:sym typeface="Times New Roman"/>
              </a:rPr>
              <a:t>: An index from 0 to 4 of how good the view of the property was 11.</a:t>
            </a:r>
            <a:r>
              <a:rPr lang="en" sz="1000">
                <a:solidFill>
                  <a:srgbClr val="24292F"/>
                </a:solidFill>
                <a:highlight>
                  <a:srgbClr val="FFFFFF"/>
                </a:highlight>
                <a:latin typeface="Times New Roman"/>
                <a:ea typeface="Times New Roman"/>
                <a:cs typeface="Times New Roman"/>
                <a:sym typeface="Times New Roman"/>
              </a:rPr>
              <a:t>Condition</a:t>
            </a:r>
            <a:r>
              <a:rPr lang="en" sz="1200">
                <a:solidFill>
                  <a:srgbClr val="24292F"/>
                </a:solidFill>
                <a:highlight>
                  <a:srgbClr val="FFFFFF"/>
                </a:highlight>
                <a:latin typeface="Times New Roman"/>
                <a:ea typeface="Times New Roman"/>
                <a:cs typeface="Times New Roman"/>
                <a:sym typeface="Times New Roman"/>
              </a:rPr>
              <a:t>: An index from 1 to 5 on the condition of the apartment,</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Grade</a:t>
            </a:r>
            <a:r>
              <a:rPr lang="en" sz="1200">
                <a:solidFill>
                  <a:srgbClr val="24292F"/>
                </a:solidFill>
                <a:highlight>
                  <a:srgbClr val="FFFFFF"/>
                </a:highlight>
                <a:latin typeface="Times New Roman"/>
                <a:ea typeface="Times New Roman"/>
                <a:cs typeface="Times New Roman"/>
                <a:sym typeface="Times New Roman"/>
              </a:rPr>
              <a:t>: An index from 1 to 13, where 1-3 falls short of building construction and design, 7 has an average level of construction and design, and 11-13 have a high quality level of construction and design</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Sqft_above</a:t>
            </a:r>
            <a:r>
              <a:rPr lang="en" sz="1200">
                <a:solidFill>
                  <a:srgbClr val="24292F"/>
                </a:solidFill>
                <a:highlight>
                  <a:srgbClr val="FFFFFF"/>
                </a:highlight>
                <a:latin typeface="Times New Roman"/>
                <a:ea typeface="Times New Roman"/>
                <a:cs typeface="Times New Roman"/>
                <a:sym typeface="Times New Roman"/>
              </a:rPr>
              <a:t>: The square footage of the interior housing space that is above ground level</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Sqft_basement</a:t>
            </a:r>
            <a:r>
              <a:rPr lang="en" sz="1200">
                <a:solidFill>
                  <a:srgbClr val="24292F"/>
                </a:solidFill>
                <a:highlight>
                  <a:srgbClr val="FFFFFF"/>
                </a:highlight>
                <a:latin typeface="Times New Roman"/>
                <a:ea typeface="Times New Roman"/>
                <a:cs typeface="Times New Roman"/>
                <a:sym typeface="Times New Roman"/>
              </a:rPr>
              <a:t>: The square footage of the interior housing space that is below ground level</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Yr_built</a:t>
            </a:r>
            <a:r>
              <a:rPr lang="en" sz="1200">
                <a:solidFill>
                  <a:srgbClr val="24292F"/>
                </a:solidFill>
                <a:highlight>
                  <a:srgbClr val="FFFFFF"/>
                </a:highlight>
                <a:latin typeface="Times New Roman"/>
                <a:ea typeface="Times New Roman"/>
                <a:cs typeface="Times New Roman"/>
                <a:sym typeface="Times New Roman"/>
              </a:rPr>
              <a:t>: The year the house was initially built</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Yr_renovated</a:t>
            </a:r>
            <a:r>
              <a:rPr lang="en" sz="1200">
                <a:solidFill>
                  <a:srgbClr val="24292F"/>
                </a:solidFill>
                <a:highlight>
                  <a:srgbClr val="FFFFFF"/>
                </a:highlight>
                <a:latin typeface="Times New Roman"/>
                <a:ea typeface="Times New Roman"/>
                <a:cs typeface="Times New Roman"/>
                <a:sym typeface="Times New Roman"/>
              </a:rPr>
              <a:t>: The year of the house’s last renovation</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Zipcode</a:t>
            </a:r>
            <a:r>
              <a:rPr lang="en" sz="1200">
                <a:solidFill>
                  <a:srgbClr val="24292F"/>
                </a:solidFill>
                <a:highlight>
                  <a:srgbClr val="FFFFFF"/>
                </a:highlight>
                <a:latin typeface="Times New Roman"/>
                <a:ea typeface="Times New Roman"/>
                <a:cs typeface="Times New Roman"/>
                <a:sym typeface="Times New Roman"/>
              </a:rPr>
              <a:t>: What zipcode area the house is in</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Lat</a:t>
            </a:r>
            <a:r>
              <a:rPr lang="en" sz="1200">
                <a:solidFill>
                  <a:srgbClr val="24292F"/>
                </a:solidFill>
                <a:highlight>
                  <a:srgbClr val="FFFFFF"/>
                </a:highlight>
                <a:latin typeface="Times New Roman"/>
                <a:ea typeface="Times New Roman"/>
                <a:cs typeface="Times New Roman"/>
                <a:sym typeface="Times New Roman"/>
              </a:rPr>
              <a:t>: Lattitude</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Long</a:t>
            </a:r>
            <a:r>
              <a:rPr lang="en" sz="1200">
                <a:solidFill>
                  <a:srgbClr val="24292F"/>
                </a:solidFill>
                <a:highlight>
                  <a:srgbClr val="FFFFFF"/>
                </a:highlight>
                <a:latin typeface="Times New Roman"/>
                <a:ea typeface="Times New Roman"/>
                <a:cs typeface="Times New Roman"/>
                <a:sym typeface="Times New Roman"/>
              </a:rPr>
              <a:t>: Longitude</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Sqft_living15</a:t>
            </a:r>
            <a:r>
              <a:rPr lang="en" sz="1200">
                <a:solidFill>
                  <a:srgbClr val="24292F"/>
                </a:solidFill>
                <a:highlight>
                  <a:srgbClr val="FFFFFF"/>
                </a:highlight>
                <a:latin typeface="Times New Roman"/>
                <a:ea typeface="Times New Roman"/>
                <a:cs typeface="Times New Roman"/>
                <a:sym typeface="Times New Roman"/>
              </a:rPr>
              <a:t>: The square footage of interior housing living space for the nearest 15 neighbors</a:t>
            </a:r>
            <a:endParaRPr sz="1200">
              <a:solidFill>
                <a:srgbClr val="24292F"/>
              </a:solidFill>
              <a:highlight>
                <a:srgbClr val="FFFFFF"/>
              </a:highlight>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24292F"/>
              </a:buClr>
              <a:buSzPts val="1200"/>
              <a:buFont typeface="Times New Roman"/>
              <a:buAutoNum type="arabicPeriod"/>
            </a:pPr>
            <a:r>
              <a:rPr lang="en" sz="1000">
                <a:solidFill>
                  <a:srgbClr val="24292F"/>
                </a:solidFill>
                <a:highlight>
                  <a:srgbClr val="FFFFFF"/>
                </a:highlight>
                <a:latin typeface="Times New Roman"/>
                <a:ea typeface="Times New Roman"/>
                <a:cs typeface="Times New Roman"/>
                <a:sym typeface="Times New Roman"/>
              </a:rPr>
              <a:t>Sqft_lot15</a:t>
            </a:r>
            <a:r>
              <a:rPr lang="en" sz="1200">
                <a:solidFill>
                  <a:srgbClr val="24292F"/>
                </a:solidFill>
                <a:highlight>
                  <a:srgbClr val="FFFFFF"/>
                </a:highlight>
                <a:latin typeface="Times New Roman"/>
                <a:ea typeface="Times New Roman"/>
                <a:cs typeface="Times New Roman"/>
                <a:sym typeface="Times New Roman"/>
              </a:rPr>
              <a:t>: The square footage of the land lots of the nearest 15 neighbors</a:t>
            </a:r>
            <a:endParaRPr sz="1200">
              <a:solidFill>
                <a:srgbClr val="24292F"/>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7"/>
          <p:cNvSpPr/>
          <p:nvPr/>
        </p:nvSpPr>
        <p:spPr>
          <a:xfrm>
            <a:off x="4277175" y="801100"/>
            <a:ext cx="4549500" cy="39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Raleway"/>
              <a:ea typeface="Raleway"/>
              <a:cs typeface="Raleway"/>
              <a:sym typeface="Raleway"/>
            </a:endParaRPr>
          </a:p>
        </p:txBody>
      </p:sp>
      <p:sp>
        <p:nvSpPr>
          <p:cNvPr id="126" name="Google Shape;126;p1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127" name="Google Shape;127;p17"/>
          <p:cNvSpPr txBox="1">
            <a:spLocks noGrp="1"/>
          </p:cNvSpPr>
          <p:nvPr>
            <p:ph type="title" idx="4294967295"/>
          </p:nvPr>
        </p:nvSpPr>
        <p:spPr>
          <a:xfrm>
            <a:off x="2632800" y="136912"/>
            <a:ext cx="3878400" cy="43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accent1"/>
                </a:solidFill>
              </a:rPr>
              <a:t>Project Overview</a:t>
            </a:r>
            <a:endParaRPr>
              <a:solidFill>
                <a:schemeClr val="accent1"/>
              </a:solidFill>
            </a:endParaRPr>
          </a:p>
        </p:txBody>
      </p:sp>
      <p:sp>
        <p:nvSpPr>
          <p:cNvPr id="128" name="Google Shape;128;p17"/>
          <p:cNvSpPr txBox="1">
            <a:spLocks noGrp="1"/>
          </p:cNvSpPr>
          <p:nvPr>
            <p:ph type="body" idx="4294967295"/>
          </p:nvPr>
        </p:nvSpPr>
        <p:spPr>
          <a:xfrm>
            <a:off x="4421325" y="893275"/>
            <a:ext cx="4261200" cy="28182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2000" b="1">
                <a:latin typeface="Red Hat Display"/>
                <a:ea typeface="Red Hat Display"/>
                <a:cs typeface="Red Hat Display"/>
                <a:sym typeface="Red Hat Display"/>
              </a:rPr>
              <a:t>Which Housing Features Influence Housing Prices in King County?</a:t>
            </a:r>
            <a:br>
              <a:rPr lang="en" sz="2000">
                <a:latin typeface="Red Hat Display"/>
                <a:ea typeface="Red Hat Display"/>
                <a:cs typeface="Red Hat Display"/>
                <a:sym typeface="Red Hat Display"/>
              </a:rPr>
            </a:br>
            <a:endParaRPr sz="2000">
              <a:latin typeface="Red Hat Display"/>
              <a:ea typeface="Red Hat Display"/>
              <a:cs typeface="Red Hat Display"/>
              <a:sym typeface="Red Hat Display"/>
            </a:endParaRPr>
          </a:p>
          <a:p>
            <a:pPr marL="457200" lvl="0" indent="-342900" algn="l" rtl="0">
              <a:spcBef>
                <a:spcPts val="600"/>
              </a:spcBef>
              <a:spcAft>
                <a:spcPts val="0"/>
              </a:spcAft>
              <a:buSzPts val="1800"/>
              <a:buFont typeface="Red Hat Display"/>
              <a:buChar char="●"/>
            </a:pPr>
            <a:r>
              <a:rPr lang="en" sz="1800">
                <a:latin typeface="Red Hat Display"/>
                <a:ea typeface="Red Hat Display"/>
                <a:cs typeface="Red Hat Display"/>
                <a:sym typeface="Red Hat Display"/>
              </a:rPr>
              <a:t>Drive Real Estate Investment Decisions</a:t>
            </a:r>
            <a:endParaRPr sz="1800">
              <a:latin typeface="Red Hat Display"/>
              <a:ea typeface="Red Hat Display"/>
              <a:cs typeface="Red Hat Display"/>
              <a:sym typeface="Red Hat Display"/>
            </a:endParaRPr>
          </a:p>
          <a:p>
            <a:pPr marL="457200" lvl="0" indent="-342900" algn="l" rtl="0">
              <a:spcBef>
                <a:spcPts val="0"/>
              </a:spcBef>
              <a:spcAft>
                <a:spcPts val="0"/>
              </a:spcAft>
              <a:buSzPts val="1800"/>
              <a:buFont typeface="Red Hat Display"/>
              <a:buChar char="●"/>
            </a:pPr>
            <a:r>
              <a:rPr lang="en" sz="1800">
                <a:latin typeface="Red Hat Display"/>
                <a:ea typeface="Red Hat Display"/>
                <a:cs typeface="Red Hat Display"/>
                <a:sym typeface="Red Hat Display"/>
              </a:rPr>
              <a:t>Understand Factors that Drive Price</a:t>
            </a:r>
            <a:endParaRPr sz="1800">
              <a:latin typeface="Red Hat Display"/>
              <a:ea typeface="Red Hat Display"/>
              <a:cs typeface="Red Hat Display"/>
              <a:sym typeface="Red Hat Display"/>
            </a:endParaRPr>
          </a:p>
          <a:p>
            <a:pPr marL="457200" lvl="0" indent="-342900" algn="l" rtl="0">
              <a:spcBef>
                <a:spcPts val="0"/>
              </a:spcBef>
              <a:spcAft>
                <a:spcPts val="0"/>
              </a:spcAft>
              <a:buSzPts val="1800"/>
              <a:buFont typeface="Red Hat Display"/>
              <a:buChar char="●"/>
            </a:pPr>
            <a:r>
              <a:rPr lang="en" sz="1800">
                <a:latin typeface="Red Hat Display"/>
                <a:ea typeface="Red Hat Display"/>
                <a:cs typeface="Red Hat Display"/>
                <a:sym typeface="Red Hat Display"/>
              </a:rPr>
              <a:t>Estimate Valuation of Houses</a:t>
            </a:r>
            <a:endParaRPr sz="1800">
              <a:latin typeface="Red Hat Display"/>
              <a:ea typeface="Red Hat Display"/>
              <a:cs typeface="Red Hat Display"/>
              <a:sym typeface="Red Hat Display"/>
            </a:endParaRPr>
          </a:p>
          <a:p>
            <a:pPr marL="457200" lvl="0" indent="-342900" algn="l" rtl="0">
              <a:spcBef>
                <a:spcPts val="0"/>
              </a:spcBef>
              <a:spcAft>
                <a:spcPts val="0"/>
              </a:spcAft>
              <a:buSzPts val="1800"/>
              <a:buFont typeface="Red Hat Display"/>
              <a:buChar char="●"/>
            </a:pPr>
            <a:r>
              <a:rPr lang="en" sz="1800">
                <a:latin typeface="Red Hat Display"/>
                <a:ea typeface="Red Hat Display"/>
                <a:cs typeface="Red Hat Display"/>
                <a:sym typeface="Red Hat Display"/>
              </a:rPr>
              <a:t>Provide Recommendations to Renovators for Maximizing Profit</a:t>
            </a:r>
            <a:endParaRPr sz="1800">
              <a:latin typeface="Red Hat Display"/>
              <a:ea typeface="Red Hat Display"/>
              <a:cs typeface="Red Hat Display"/>
              <a:sym typeface="Red Hat Display"/>
            </a:endParaRPr>
          </a:p>
          <a:p>
            <a:pPr marL="457200" lvl="0" indent="0" algn="l" rtl="0">
              <a:spcBef>
                <a:spcPts val="600"/>
              </a:spcBef>
              <a:spcAft>
                <a:spcPts val="0"/>
              </a:spcAft>
              <a:buNone/>
            </a:pPr>
            <a:endParaRPr sz="1800">
              <a:latin typeface="Red Hat Display"/>
              <a:ea typeface="Red Hat Display"/>
              <a:cs typeface="Red Hat Display"/>
              <a:sym typeface="Red Hat Display"/>
            </a:endParaRPr>
          </a:p>
          <a:p>
            <a:pPr marL="0" lvl="0" indent="0" algn="l" rtl="0">
              <a:spcBef>
                <a:spcPts val="600"/>
              </a:spcBef>
              <a:spcAft>
                <a:spcPts val="0"/>
              </a:spcAft>
              <a:buNone/>
            </a:pPr>
            <a:r>
              <a:rPr lang="en" sz="1200">
                <a:latin typeface="Red Hat Display"/>
                <a:ea typeface="Red Hat Display"/>
                <a:cs typeface="Red Hat Display"/>
                <a:sym typeface="Red Hat Display"/>
              </a:rPr>
              <a:t>Downloaded: </a:t>
            </a:r>
            <a:r>
              <a:rPr lang="en" sz="1200">
                <a:uFill>
                  <a:noFill/>
                </a:uFill>
                <a:latin typeface="Red Hat Display"/>
                <a:ea typeface="Red Hat Display"/>
                <a:cs typeface="Red Hat Display"/>
                <a:sym typeface="Red Hat Display"/>
                <a:hlinkClick r:id="rId3"/>
              </a:rPr>
              <a:t>Kaggle</a:t>
            </a:r>
            <a:endParaRPr sz="1700">
              <a:latin typeface="Red Hat Display"/>
              <a:ea typeface="Red Hat Display"/>
              <a:cs typeface="Red Hat Display"/>
              <a:sym typeface="Red Hat Display"/>
            </a:endParaRPr>
          </a:p>
          <a:p>
            <a:pPr marL="0" lvl="0" indent="0" algn="l" rtl="0">
              <a:spcBef>
                <a:spcPts val="600"/>
              </a:spcBef>
              <a:spcAft>
                <a:spcPts val="0"/>
              </a:spcAft>
              <a:buNone/>
            </a:pPr>
            <a:r>
              <a:rPr lang="en" sz="1200">
                <a:latin typeface="Red Hat Display"/>
                <a:ea typeface="Red Hat Display"/>
                <a:cs typeface="Red Hat Display"/>
                <a:sym typeface="Red Hat Display"/>
              </a:rPr>
              <a:t>Original Source: </a:t>
            </a:r>
            <a:r>
              <a:rPr lang="en" sz="1200">
                <a:uFill>
                  <a:noFill/>
                </a:uFill>
                <a:latin typeface="Red Hat Display"/>
                <a:ea typeface="Red Hat Display"/>
                <a:cs typeface="Red Hat Display"/>
                <a:sym typeface="Red Hat Display"/>
                <a:hlinkClick r:id="rId4"/>
              </a:rPr>
              <a:t>GIS Open Data (GIS King County)</a:t>
            </a:r>
            <a:endParaRPr sz="1200">
              <a:latin typeface="Red Hat Display"/>
              <a:ea typeface="Red Hat Display"/>
              <a:cs typeface="Red Hat Display"/>
              <a:sym typeface="Red Hat Display"/>
            </a:endParaRPr>
          </a:p>
          <a:p>
            <a:pPr marL="0" lvl="0" indent="0" algn="l" rtl="0">
              <a:spcBef>
                <a:spcPts val="600"/>
              </a:spcBef>
              <a:spcAft>
                <a:spcPts val="0"/>
              </a:spcAft>
              <a:buNone/>
            </a:pPr>
            <a:endParaRPr sz="1300">
              <a:latin typeface="Quattrocento Sans"/>
              <a:ea typeface="Quattrocento Sans"/>
              <a:cs typeface="Quattrocento Sans"/>
              <a:sym typeface="Quattrocento Sans"/>
            </a:endParaRPr>
          </a:p>
          <a:p>
            <a:pPr marL="0" lvl="0" indent="0" algn="l" rtl="0">
              <a:spcBef>
                <a:spcPts val="600"/>
              </a:spcBef>
              <a:spcAft>
                <a:spcPts val="0"/>
              </a:spcAft>
              <a:buNone/>
            </a:pPr>
            <a:endParaRPr sz="1900">
              <a:latin typeface="Quattrocento Sans"/>
              <a:ea typeface="Quattrocento Sans"/>
              <a:cs typeface="Quattrocento Sans"/>
              <a:sym typeface="Quattrocento Sans"/>
            </a:endParaRPr>
          </a:p>
          <a:p>
            <a:pPr marL="0" lvl="0" indent="0" algn="l" rtl="0">
              <a:spcBef>
                <a:spcPts val="600"/>
              </a:spcBef>
              <a:spcAft>
                <a:spcPts val="0"/>
              </a:spcAft>
              <a:buNone/>
            </a:pPr>
            <a:endParaRPr sz="1900">
              <a:latin typeface="Quattrocento Sans"/>
              <a:ea typeface="Quattrocento Sans"/>
              <a:cs typeface="Quattrocento Sans"/>
              <a:sym typeface="Quattrocento Sans"/>
            </a:endParaRPr>
          </a:p>
          <a:p>
            <a:pPr marL="0" lvl="0" indent="0" algn="l" rtl="0">
              <a:spcBef>
                <a:spcPts val="600"/>
              </a:spcBef>
              <a:spcAft>
                <a:spcPts val="0"/>
              </a:spcAft>
              <a:buNone/>
            </a:pPr>
            <a:endParaRPr sz="1900"/>
          </a:p>
        </p:txBody>
      </p:sp>
      <p:pic>
        <p:nvPicPr>
          <p:cNvPr id="129" name="Google Shape;129;p17"/>
          <p:cNvPicPr preferRelativeResize="0"/>
          <p:nvPr/>
        </p:nvPicPr>
        <p:blipFill>
          <a:blip r:embed="rId5">
            <a:alphaModFix/>
          </a:blip>
          <a:stretch>
            <a:fillRect/>
          </a:stretch>
        </p:blipFill>
        <p:spPr>
          <a:xfrm>
            <a:off x="108575" y="665375"/>
            <a:ext cx="4024525" cy="4342251"/>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p:nvPr/>
        </p:nvSpPr>
        <p:spPr>
          <a:xfrm>
            <a:off x="5889425" y="11125"/>
            <a:ext cx="3254700" cy="924000"/>
          </a:xfrm>
          <a:prstGeom prst="roundRect">
            <a:avLst>
              <a:gd name="adj" fmla="val 16667"/>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36" name="Google Shape;136;p18"/>
          <p:cNvSpPr txBox="1">
            <a:spLocks noGrp="1"/>
          </p:cNvSpPr>
          <p:nvPr>
            <p:ph type="title" idx="4294967295"/>
          </p:nvPr>
        </p:nvSpPr>
        <p:spPr>
          <a:xfrm>
            <a:off x="457200" y="0"/>
            <a:ext cx="43986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100">
                <a:solidFill>
                  <a:schemeClr val="accent1"/>
                </a:solidFill>
              </a:rPr>
              <a:t>Variable Description</a:t>
            </a:r>
            <a:endParaRPr sz="3100">
              <a:solidFill>
                <a:schemeClr val="accent1"/>
              </a:solidFill>
              <a:highlight>
                <a:schemeClr val="accent1"/>
              </a:highlight>
            </a:endParaRPr>
          </a:p>
        </p:txBody>
      </p:sp>
      <p:sp>
        <p:nvSpPr>
          <p:cNvPr id="137" name="Google Shape;137;p18"/>
          <p:cNvSpPr txBox="1">
            <a:spLocks noGrp="1"/>
          </p:cNvSpPr>
          <p:nvPr>
            <p:ph type="sldNum" idx="12"/>
          </p:nvPr>
        </p:nvSpPr>
        <p:spPr>
          <a:xfrm>
            <a:off x="8531052" y="4312126"/>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pic>
        <p:nvPicPr>
          <p:cNvPr id="138" name="Google Shape;138;p18"/>
          <p:cNvPicPr preferRelativeResize="0"/>
          <p:nvPr/>
        </p:nvPicPr>
        <p:blipFill>
          <a:blip r:embed="rId3">
            <a:alphaModFix/>
          </a:blip>
          <a:stretch>
            <a:fillRect/>
          </a:stretch>
        </p:blipFill>
        <p:spPr>
          <a:xfrm>
            <a:off x="3944288" y="1483147"/>
            <a:ext cx="1231075" cy="999950"/>
          </a:xfrm>
          <a:prstGeom prst="rect">
            <a:avLst/>
          </a:prstGeom>
          <a:noFill/>
          <a:ln>
            <a:noFill/>
          </a:ln>
        </p:spPr>
      </p:pic>
      <p:pic>
        <p:nvPicPr>
          <p:cNvPr id="139" name="Google Shape;139;p18"/>
          <p:cNvPicPr preferRelativeResize="0"/>
          <p:nvPr/>
        </p:nvPicPr>
        <p:blipFill>
          <a:blip r:embed="rId4">
            <a:alphaModFix/>
          </a:blip>
          <a:stretch>
            <a:fillRect/>
          </a:stretch>
        </p:blipFill>
        <p:spPr>
          <a:xfrm>
            <a:off x="904288" y="1559351"/>
            <a:ext cx="1377930" cy="999950"/>
          </a:xfrm>
          <a:prstGeom prst="rect">
            <a:avLst/>
          </a:prstGeom>
          <a:noFill/>
          <a:ln>
            <a:noFill/>
          </a:ln>
        </p:spPr>
      </p:pic>
      <p:pic>
        <p:nvPicPr>
          <p:cNvPr id="140" name="Google Shape;140;p18"/>
          <p:cNvPicPr preferRelativeResize="0"/>
          <p:nvPr/>
        </p:nvPicPr>
        <p:blipFill>
          <a:blip r:embed="rId5">
            <a:alphaModFix/>
          </a:blip>
          <a:stretch>
            <a:fillRect/>
          </a:stretch>
        </p:blipFill>
        <p:spPr>
          <a:xfrm>
            <a:off x="6837426" y="1465209"/>
            <a:ext cx="1231050" cy="1035831"/>
          </a:xfrm>
          <a:prstGeom prst="rect">
            <a:avLst/>
          </a:prstGeom>
          <a:noFill/>
          <a:ln>
            <a:noFill/>
          </a:ln>
        </p:spPr>
      </p:pic>
      <p:sp>
        <p:nvSpPr>
          <p:cNvPr id="141" name="Google Shape;141;p18"/>
          <p:cNvSpPr txBox="1">
            <a:spLocks noGrp="1"/>
          </p:cNvSpPr>
          <p:nvPr>
            <p:ph type="body" idx="4294967295"/>
          </p:nvPr>
        </p:nvSpPr>
        <p:spPr>
          <a:xfrm>
            <a:off x="666425" y="2946825"/>
            <a:ext cx="1919100" cy="1693200"/>
          </a:xfrm>
          <a:prstGeom prst="rect">
            <a:avLst/>
          </a:prstGeom>
        </p:spPr>
        <p:txBody>
          <a:bodyPr spcFirstLastPara="1" wrap="square" lIns="0" tIns="0" rIns="0" bIns="0" anchor="t" anchorCtr="0">
            <a:noAutofit/>
          </a:bodyPr>
          <a:lstStyle/>
          <a:p>
            <a:pPr marL="457200" lvl="0" indent="-317500" algn="l" rtl="0">
              <a:spcBef>
                <a:spcPts val="60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Waterfront</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View</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Zip code</a:t>
            </a:r>
            <a:endParaRPr sz="1400">
              <a:solidFill>
                <a:schemeClr val="accent1"/>
              </a:solidFill>
              <a:latin typeface="Red Hat Display"/>
              <a:ea typeface="Red Hat Display"/>
              <a:cs typeface="Red Hat Display"/>
              <a:sym typeface="Red Hat Display"/>
            </a:endParaRPr>
          </a:p>
          <a:p>
            <a:pPr marL="457200" lvl="0" indent="0" algn="l" rtl="0">
              <a:spcBef>
                <a:spcPts val="600"/>
              </a:spcBef>
              <a:spcAft>
                <a:spcPts val="0"/>
              </a:spcAft>
              <a:buNone/>
            </a:pPr>
            <a:endParaRPr sz="1400">
              <a:solidFill>
                <a:schemeClr val="accent1"/>
              </a:solidFill>
              <a:latin typeface="Red Hat Display"/>
              <a:ea typeface="Red Hat Display"/>
              <a:cs typeface="Red Hat Display"/>
              <a:sym typeface="Red Hat Display"/>
            </a:endParaRPr>
          </a:p>
          <a:p>
            <a:pPr marL="0" lvl="0" indent="0" algn="l" rtl="0">
              <a:spcBef>
                <a:spcPts val="600"/>
              </a:spcBef>
              <a:spcAft>
                <a:spcPts val="0"/>
              </a:spcAft>
              <a:buNone/>
            </a:pPr>
            <a:endParaRPr sz="1400">
              <a:solidFill>
                <a:schemeClr val="accent1"/>
              </a:solidFill>
              <a:latin typeface="Red Hat Display"/>
              <a:ea typeface="Red Hat Display"/>
              <a:cs typeface="Red Hat Display"/>
              <a:sym typeface="Red Hat Display"/>
            </a:endParaRPr>
          </a:p>
        </p:txBody>
      </p:sp>
      <p:sp>
        <p:nvSpPr>
          <p:cNvPr id="142" name="Google Shape;142;p18"/>
          <p:cNvSpPr txBox="1">
            <a:spLocks noGrp="1"/>
          </p:cNvSpPr>
          <p:nvPr>
            <p:ph type="body" idx="4294967295"/>
          </p:nvPr>
        </p:nvSpPr>
        <p:spPr>
          <a:xfrm>
            <a:off x="3687650" y="2870625"/>
            <a:ext cx="1919100" cy="1693200"/>
          </a:xfrm>
          <a:prstGeom prst="rect">
            <a:avLst/>
          </a:prstGeom>
        </p:spPr>
        <p:txBody>
          <a:bodyPr spcFirstLastPara="1" wrap="square" lIns="0" tIns="0" rIns="0" bIns="0" anchor="t" anchorCtr="0">
            <a:noAutofit/>
          </a:bodyPr>
          <a:lstStyle/>
          <a:p>
            <a:pPr marL="457200" lvl="0" indent="-317500" algn="l" rtl="0">
              <a:spcBef>
                <a:spcPts val="60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Bedrooms</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Bathrooms</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Sqft Lot</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Sqft Living</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Floors</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Condition</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Year Built</a:t>
            </a:r>
            <a:endParaRPr sz="1400">
              <a:solidFill>
                <a:schemeClr val="accent1"/>
              </a:solidFill>
              <a:latin typeface="Red Hat Display"/>
              <a:ea typeface="Red Hat Display"/>
              <a:cs typeface="Red Hat Display"/>
              <a:sym typeface="Red Hat Display"/>
            </a:endParaRPr>
          </a:p>
          <a:p>
            <a:pPr marL="457200" lvl="0" indent="-317500" algn="l" rtl="0">
              <a:spcBef>
                <a:spcPts val="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Renovated</a:t>
            </a:r>
            <a:endParaRPr sz="1400">
              <a:solidFill>
                <a:schemeClr val="accent1"/>
              </a:solidFill>
              <a:latin typeface="Red Hat Display"/>
              <a:ea typeface="Red Hat Display"/>
              <a:cs typeface="Red Hat Display"/>
              <a:sym typeface="Red Hat Display"/>
            </a:endParaRPr>
          </a:p>
          <a:p>
            <a:pPr marL="0" lvl="0" indent="0" algn="l" rtl="0">
              <a:spcBef>
                <a:spcPts val="600"/>
              </a:spcBef>
              <a:spcAft>
                <a:spcPts val="0"/>
              </a:spcAft>
              <a:buNone/>
            </a:pPr>
            <a:endParaRPr sz="1400">
              <a:solidFill>
                <a:schemeClr val="accent1"/>
              </a:solidFill>
              <a:latin typeface="Red Hat Display"/>
              <a:ea typeface="Red Hat Display"/>
              <a:cs typeface="Red Hat Display"/>
              <a:sym typeface="Red Hat Display"/>
            </a:endParaRPr>
          </a:p>
        </p:txBody>
      </p:sp>
      <p:sp>
        <p:nvSpPr>
          <p:cNvPr id="143" name="Google Shape;143;p18"/>
          <p:cNvSpPr txBox="1">
            <a:spLocks noGrp="1"/>
          </p:cNvSpPr>
          <p:nvPr>
            <p:ph type="body" idx="4294967295"/>
          </p:nvPr>
        </p:nvSpPr>
        <p:spPr>
          <a:xfrm>
            <a:off x="6708875" y="2953175"/>
            <a:ext cx="1919100" cy="1693200"/>
          </a:xfrm>
          <a:prstGeom prst="rect">
            <a:avLst/>
          </a:prstGeom>
        </p:spPr>
        <p:txBody>
          <a:bodyPr spcFirstLastPara="1" wrap="square" lIns="0" tIns="0" rIns="0" bIns="0" anchor="t" anchorCtr="0">
            <a:noAutofit/>
          </a:bodyPr>
          <a:lstStyle/>
          <a:p>
            <a:pPr marL="457200" lvl="0" indent="-317500" algn="l" rtl="0">
              <a:spcBef>
                <a:spcPts val="600"/>
              </a:spcBef>
              <a:spcAft>
                <a:spcPts val="0"/>
              </a:spcAft>
              <a:buClr>
                <a:schemeClr val="accent1"/>
              </a:buClr>
              <a:buSzPts val="1400"/>
              <a:buFont typeface="Red Hat Display"/>
              <a:buChar char="╸"/>
            </a:pPr>
            <a:r>
              <a:rPr lang="en" sz="1400">
                <a:solidFill>
                  <a:schemeClr val="accent1"/>
                </a:solidFill>
                <a:latin typeface="Red Hat Display"/>
                <a:ea typeface="Red Hat Display"/>
                <a:cs typeface="Red Hat Display"/>
                <a:sym typeface="Red Hat Display"/>
              </a:rPr>
              <a:t>Price</a:t>
            </a:r>
            <a:endParaRPr sz="1400">
              <a:solidFill>
                <a:schemeClr val="accent1"/>
              </a:solidFill>
              <a:latin typeface="Red Hat Display"/>
              <a:ea typeface="Red Hat Display"/>
              <a:cs typeface="Red Hat Display"/>
              <a:sym typeface="Red Hat Display"/>
            </a:endParaRPr>
          </a:p>
          <a:p>
            <a:pPr marL="0" lvl="0" indent="0" algn="l" rtl="0">
              <a:spcBef>
                <a:spcPts val="600"/>
              </a:spcBef>
              <a:spcAft>
                <a:spcPts val="0"/>
              </a:spcAft>
              <a:buNone/>
            </a:pPr>
            <a:endParaRPr sz="1400">
              <a:solidFill>
                <a:schemeClr val="accent1"/>
              </a:solidFill>
              <a:latin typeface="Red Hat Display"/>
              <a:ea typeface="Red Hat Display"/>
              <a:cs typeface="Red Hat Display"/>
              <a:sym typeface="Red Hat Display"/>
            </a:endParaRPr>
          </a:p>
        </p:txBody>
      </p:sp>
      <p:sp>
        <p:nvSpPr>
          <p:cNvPr id="144" name="Google Shape;144;p18"/>
          <p:cNvSpPr txBox="1"/>
          <p:nvPr/>
        </p:nvSpPr>
        <p:spPr>
          <a:xfrm>
            <a:off x="1198300" y="2559300"/>
            <a:ext cx="138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Quattrocento Sans"/>
                <a:ea typeface="Quattrocento Sans"/>
                <a:cs typeface="Quattrocento Sans"/>
                <a:sym typeface="Quattrocento Sans"/>
              </a:rPr>
              <a:t>Geography</a:t>
            </a:r>
            <a:endParaRPr b="1">
              <a:latin typeface="Quattrocento Sans"/>
              <a:ea typeface="Quattrocento Sans"/>
              <a:cs typeface="Quattrocento Sans"/>
              <a:sym typeface="Quattrocento Sans"/>
            </a:endParaRPr>
          </a:p>
        </p:txBody>
      </p:sp>
      <p:sp>
        <p:nvSpPr>
          <p:cNvPr id="145" name="Google Shape;145;p18"/>
          <p:cNvSpPr txBox="1"/>
          <p:nvPr/>
        </p:nvSpPr>
        <p:spPr>
          <a:xfrm>
            <a:off x="3944300" y="2483100"/>
            <a:ext cx="1859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Quattrocento Sans"/>
                <a:ea typeface="Quattrocento Sans"/>
                <a:cs typeface="Quattrocento Sans"/>
                <a:sym typeface="Quattrocento Sans"/>
              </a:rPr>
              <a:t>Housing Features</a:t>
            </a:r>
            <a:endParaRPr b="1">
              <a:latin typeface="Quattrocento Sans"/>
              <a:ea typeface="Quattrocento Sans"/>
              <a:cs typeface="Quattrocento Sans"/>
              <a:sym typeface="Quattrocento Sans"/>
            </a:endParaRPr>
          </a:p>
        </p:txBody>
      </p:sp>
      <p:sp>
        <p:nvSpPr>
          <p:cNvPr id="146" name="Google Shape;146;p18"/>
          <p:cNvSpPr txBox="1"/>
          <p:nvPr/>
        </p:nvSpPr>
        <p:spPr>
          <a:xfrm>
            <a:off x="6837425" y="2483100"/>
            <a:ext cx="1859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Quattrocento Sans"/>
                <a:ea typeface="Quattrocento Sans"/>
                <a:cs typeface="Quattrocento Sans"/>
                <a:sym typeface="Quattrocento Sans"/>
              </a:rPr>
              <a:t>Target Variable</a:t>
            </a:r>
            <a:endParaRPr b="1">
              <a:latin typeface="Quattrocento Sans"/>
              <a:ea typeface="Quattrocento Sans"/>
              <a:cs typeface="Quattrocento Sans"/>
              <a:sym typeface="Quattrocento Sans"/>
            </a:endParaRPr>
          </a:p>
        </p:txBody>
      </p:sp>
      <p:sp>
        <p:nvSpPr>
          <p:cNvPr id="147" name="Google Shape;147;p18"/>
          <p:cNvSpPr txBox="1"/>
          <p:nvPr/>
        </p:nvSpPr>
        <p:spPr>
          <a:xfrm>
            <a:off x="6052855" y="195268"/>
            <a:ext cx="3091200" cy="673200"/>
          </a:xfrm>
          <a:prstGeom prst="rect">
            <a:avLst/>
          </a:prstGeom>
          <a:solidFill>
            <a:schemeClr val="dk2"/>
          </a:solidFill>
          <a:ln>
            <a:noFill/>
          </a:ln>
        </p:spPr>
        <p:txBody>
          <a:bodyPr spcFirstLastPara="1" wrap="square" lIns="91425" tIns="91425" rIns="91425" bIns="91425" anchor="b" anchorCtr="0">
            <a:noAutofit/>
          </a:bodyPr>
          <a:lstStyle/>
          <a:p>
            <a:pPr marL="0" lvl="0" indent="0" algn="l" rtl="0">
              <a:spcBef>
                <a:spcPts val="600"/>
              </a:spcBef>
              <a:spcAft>
                <a:spcPts val="0"/>
              </a:spcAft>
              <a:buNone/>
            </a:pPr>
            <a:r>
              <a:rPr lang="en" sz="1600">
                <a:solidFill>
                  <a:schemeClr val="lt1"/>
                </a:solidFill>
                <a:latin typeface="Quattrocento Sans"/>
                <a:ea typeface="Quattrocento Sans"/>
                <a:cs typeface="Quattrocento Sans"/>
                <a:sym typeface="Quattrocento Sans"/>
              </a:rPr>
              <a:t>Columns: 21 (str, int, float) </a:t>
            </a:r>
            <a:endParaRPr sz="1600">
              <a:solidFill>
                <a:schemeClr val="lt1"/>
              </a:solidFill>
              <a:latin typeface="Quattrocento Sans"/>
              <a:ea typeface="Quattrocento Sans"/>
              <a:cs typeface="Quattrocento Sans"/>
              <a:sym typeface="Quattrocento Sans"/>
            </a:endParaRPr>
          </a:p>
          <a:p>
            <a:pPr marL="0" lvl="0" indent="0" algn="l" rtl="0">
              <a:spcBef>
                <a:spcPts val="600"/>
              </a:spcBef>
              <a:spcAft>
                <a:spcPts val="0"/>
              </a:spcAft>
              <a:buNone/>
            </a:pPr>
            <a:r>
              <a:rPr lang="en" sz="1600">
                <a:solidFill>
                  <a:schemeClr val="lt1"/>
                </a:solidFill>
                <a:latin typeface="Quattrocento Sans"/>
                <a:ea typeface="Quattrocento Sans"/>
                <a:cs typeface="Quattrocento Sans"/>
                <a:sym typeface="Quattrocento Sans"/>
              </a:rPr>
              <a:t>Rows: 21,613 </a:t>
            </a:r>
            <a:endParaRPr sz="1500">
              <a:solidFill>
                <a:schemeClr val="lt1"/>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9"/>
          <p:cNvSpPr txBox="1">
            <a:spLocks noGrp="1"/>
          </p:cNvSpPr>
          <p:nvPr>
            <p:ph type="ctrTitle"/>
          </p:nvPr>
        </p:nvSpPr>
        <p:spPr>
          <a:xfrm>
            <a:off x="1561925" y="28680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Exploratory Analysis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158" name="Google Shape;158;p20"/>
          <p:cNvSpPr txBox="1"/>
          <p:nvPr/>
        </p:nvSpPr>
        <p:spPr>
          <a:xfrm>
            <a:off x="382125" y="177425"/>
            <a:ext cx="8298000" cy="477000"/>
          </a:xfrm>
          <a:prstGeom prst="rect">
            <a:avLst/>
          </a:prstGeom>
          <a:solidFill>
            <a:schemeClr val="lt2"/>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latin typeface="Red Hat Display"/>
                <a:ea typeface="Red Hat Display"/>
                <a:cs typeface="Red Hat Display"/>
                <a:sym typeface="Red Hat Display"/>
              </a:rPr>
              <a:t>HEAT MAP ON VARIABLE CORRELATION</a:t>
            </a:r>
            <a:endParaRPr sz="1900">
              <a:latin typeface="Red Hat Display"/>
              <a:ea typeface="Red Hat Display"/>
              <a:cs typeface="Red Hat Display"/>
              <a:sym typeface="Red Hat Display"/>
            </a:endParaRPr>
          </a:p>
        </p:txBody>
      </p:sp>
      <p:pic>
        <p:nvPicPr>
          <p:cNvPr id="159" name="Google Shape;159;p20"/>
          <p:cNvPicPr preferRelativeResize="0"/>
          <p:nvPr/>
        </p:nvPicPr>
        <p:blipFill>
          <a:blip r:embed="rId3">
            <a:alphaModFix/>
          </a:blip>
          <a:stretch>
            <a:fillRect/>
          </a:stretch>
        </p:blipFill>
        <p:spPr>
          <a:xfrm>
            <a:off x="382125" y="734925"/>
            <a:ext cx="4939949" cy="4363025"/>
          </a:xfrm>
          <a:prstGeom prst="rect">
            <a:avLst/>
          </a:prstGeom>
          <a:noFill/>
          <a:ln>
            <a:noFill/>
          </a:ln>
        </p:spPr>
      </p:pic>
      <p:grpSp>
        <p:nvGrpSpPr>
          <p:cNvPr id="160" name="Google Shape;160;p20"/>
          <p:cNvGrpSpPr/>
          <p:nvPr/>
        </p:nvGrpSpPr>
        <p:grpSpPr>
          <a:xfrm>
            <a:off x="6036235" y="2227876"/>
            <a:ext cx="1886848" cy="480600"/>
            <a:chOff x="2161200" y="2821775"/>
            <a:chExt cx="1671404" cy="480600"/>
          </a:xfrm>
        </p:grpSpPr>
        <p:sp>
          <p:nvSpPr>
            <p:cNvPr id="161" name="Google Shape;161;p20"/>
            <p:cNvSpPr/>
            <p:nvPr/>
          </p:nvSpPr>
          <p:spPr>
            <a:xfrm>
              <a:off x="2161200" y="2821775"/>
              <a:ext cx="1671300" cy="48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Red Hat Display"/>
                <a:ea typeface="Red Hat Display"/>
                <a:cs typeface="Red Hat Display"/>
                <a:sym typeface="Red Hat Display"/>
              </a:endParaRPr>
            </a:p>
          </p:txBody>
        </p:sp>
        <p:sp>
          <p:nvSpPr>
            <p:cNvPr id="162" name="Google Shape;162;p20"/>
            <p:cNvSpPr txBox="1"/>
            <p:nvPr/>
          </p:nvSpPr>
          <p:spPr>
            <a:xfrm>
              <a:off x="2234204" y="2929774"/>
              <a:ext cx="1598400" cy="372600"/>
            </a:xfrm>
            <a:prstGeom prst="rect">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Red Hat Display"/>
                  <a:ea typeface="Red Hat Display"/>
                  <a:cs typeface="Red Hat Display"/>
                  <a:sym typeface="Red Hat Display"/>
                </a:rPr>
                <a:t>Sqft Living</a:t>
              </a:r>
              <a:endParaRPr sz="1800">
                <a:solidFill>
                  <a:schemeClr val="lt1"/>
                </a:solidFill>
                <a:latin typeface="Red Hat Display"/>
                <a:ea typeface="Red Hat Display"/>
                <a:cs typeface="Red Hat Display"/>
                <a:sym typeface="Red Hat Display"/>
              </a:endParaRPr>
            </a:p>
          </p:txBody>
        </p:sp>
      </p:grpSp>
      <p:grpSp>
        <p:nvGrpSpPr>
          <p:cNvPr id="163" name="Google Shape;163;p20"/>
          <p:cNvGrpSpPr/>
          <p:nvPr/>
        </p:nvGrpSpPr>
        <p:grpSpPr>
          <a:xfrm>
            <a:off x="6036233" y="2980176"/>
            <a:ext cx="1886850" cy="480600"/>
            <a:chOff x="2161200" y="2821775"/>
            <a:chExt cx="1671406" cy="480600"/>
          </a:xfrm>
        </p:grpSpPr>
        <p:sp>
          <p:nvSpPr>
            <p:cNvPr id="164" name="Google Shape;164;p20"/>
            <p:cNvSpPr/>
            <p:nvPr/>
          </p:nvSpPr>
          <p:spPr>
            <a:xfrm>
              <a:off x="2161200" y="2821775"/>
              <a:ext cx="1671300" cy="48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65" name="Google Shape;165;p20"/>
            <p:cNvSpPr txBox="1"/>
            <p:nvPr/>
          </p:nvSpPr>
          <p:spPr>
            <a:xfrm>
              <a:off x="2234206" y="2929774"/>
              <a:ext cx="1598400" cy="372600"/>
            </a:xfrm>
            <a:prstGeom prst="rect">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F3F3F3"/>
                  </a:solidFill>
                  <a:latin typeface="Red Hat Display"/>
                  <a:ea typeface="Red Hat Display"/>
                  <a:cs typeface="Red Hat Display"/>
                  <a:sym typeface="Red Hat Display"/>
                </a:rPr>
                <a:t>Sqft Above</a:t>
              </a:r>
              <a:endParaRPr sz="1800">
                <a:solidFill>
                  <a:srgbClr val="F3F3F3"/>
                </a:solidFill>
                <a:latin typeface="Red Hat Display"/>
                <a:ea typeface="Red Hat Display"/>
                <a:cs typeface="Red Hat Display"/>
                <a:sym typeface="Red Hat Display"/>
              </a:endParaRPr>
            </a:p>
          </p:txBody>
        </p:sp>
      </p:grpSp>
      <p:grpSp>
        <p:nvGrpSpPr>
          <p:cNvPr id="166" name="Google Shape;166;p20"/>
          <p:cNvGrpSpPr/>
          <p:nvPr/>
        </p:nvGrpSpPr>
        <p:grpSpPr>
          <a:xfrm>
            <a:off x="6036233" y="3641976"/>
            <a:ext cx="1886850" cy="480600"/>
            <a:chOff x="2161200" y="2821775"/>
            <a:chExt cx="1671406" cy="480600"/>
          </a:xfrm>
        </p:grpSpPr>
        <p:sp>
          <p:nvSpPr>
            <p:cNvPr id="167" name="Google Shape;167;p20"/>
            <p:cNvSpPr/>
            <p:nvPr/>
          </p:nvSpPr>
          <p:spPr>
            <a:xfrm>
              <a:off x="2161200" y="2821775"/>
              <a:ext cx="1671300" cy="48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Display"/>
                <a:ea typeface="Red Hat Display"/>
                <a:cs typeface="Red Hat Display"/>
                <a:sym typeface="Red Hat Display"/>
              </a:endParaRPr>
            </a:p>
          </p:txBody>
        </p:sp>
        <p:sp>
          <p:nvSpPr>
            <p:cNvPr id="168" name="Google Shape;168;p20"/>
            <p:cNvSpPr txBox="1"/>
            <p:nvPr/>
          </p:nvSpPr>
          <p:spPr>
            <a:xfrm>
              <a:off x="2234206" y="2929774"/>
              <a:ext cx="1598400" cy="372600"/>
            </a:xfrm>
            <a:prstGeom prst="rect">
              <a:avLst/>
            </a:prstGeom>
            <a:solidFill>
              <a:schemeClr val="dk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F3F3F3"/>
                  </a:solidFill>
                  <a:latin typeface="Red Hat Display"/>
                  <a:ea typeface="Red Hat Display"/>
                  <a:cs typeface="Red Hat Display"/>
                  <a:sym typeface="Red Hat Display"/>
                </a:rPr>
                <a:t>Bathrooms</a:t>
              </a:r>
              <a:endParaRPr sz="1800">
                <a:solidFill>
                  <a:srgbClr val="F3F3F3"/>
                </a:solidFill>
                <a:latin typeface="Red Hat Display"/>
                <a:ea typeface="Red Hat Display"/>
                <a:cs typeface="Red Hat Display"/>
                <a:sym typeface="Red Hat Display"/>
              </a:endParaRPr>
            </a:p>
          </p:txBody>
        </p:sp>
      </p:grpSp>
      <p:grpSp>
        <p:nvGrpSpPr>
          <p:cNvPr id="169" name="Google Shape;169;p20"/>
          <p:cNvGrpSpPr/>
          <p:nvPr/>
        </p:nvGrpSpPr>
        <p:grpSpPr>
          <a:xfrm>
            <a:off x="5470039" y="1062938"/>
            <a:ext cx="3019205" cy="756402"/>
            <a:chOff x="5781114" y="1275950"/>
            <a:chExt cx="3019205" cy="756402"/>
          </a:xfrm>
        </p:grpSpPr>
        <p:sp>
          <p:nvSpPr>
            <p:cNvPr id="170" name="Google Shape;170;p20"/>
            <p:cNvSpPr/>
            <p:nvPr/>
          </p:nvSpPr>
          <p:spPr>
            <a:xfrm>
              <a:off x="5781118" y="1275950"/>
              <a:ext cx="3019200" cy="667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Red Hat Display"/>
                <a:ea typeface="Red Hat Display"/>
                <a:cs typeface="Red Hat Display"/>
                <a:sym typeface="Red Hat Display"/>
              </a:endParaRPr>
            </a:p>
          </p:txBody>
        </p:sp>
        <p:sp>
          <p:nvSpPr>
            <p:cNvPr id="171" name="Google Shape;171;p20"/>
            <p:cNvSpPr txBox="1"/>
            <p:nvPr/>
          </p:nvSpPr>
          <p:spPr>
            <a:xfrm>
              <a:off x="5781114" y="1515152"/>
              <a:ext cx="3019200" cy="517200"/>
            </a:xfrm>
            <a:prstGeom prst="rect">
              <a:avLst/>
            </a:prstGeom>
            <a:solidFill>
              <a:schemeClr val="dk2"/>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latin typeface="Red Hat Display"/>
                  <a:ea typeface="Red Hat Display"/>
                  <a:cs typeface="Red Hat Display"/>
                  <a:sym typeface="Red Hat Display"/>
                </a:rPr>
                <a:t>Variables with Correlation </a:t>
              </a:r>
              <a:endParaRPr sz="1800">
                <a:solidFill>
                  <a:schemeClr val="lt1"/>
                </a:solidFill>
                <a:latin typeface="Red Hat Display"/>
                <a:ea typeface="Red Hat Display"/>
                <a:cs typeface="Red Hat Display"/>
                <a:sym typeface="Red Hat Display"/>
              </a:endParaRPr>
            </a:p>
            <a:p>
              <a:pPr marL="0" lvl="0" indent="0" algn="ctr" rtl="0">
                <a:spcBef>
                  <a:spcPts val="0"/>
                </a:spcBef>
                <a:spcAft>
                  <a:spcPts val="0"/>
                </a:spcAft>
                <a:buNone/>
              </a:pPr>
              <a:r>
                <a:rPr lang="en" sz="1800">
                  <a:solidFill>
                    <a:schemeClr val="lt1"/>
                  </a:solidFill>
                  <a:latin typeface="Red Hat Display"/>
                  <a:ea typeface="Red Hat Display"/>
                  <a:cs typeface="Red Hat Display"/>
                  <a:sym typeface="Red Hat Display"/>
                </a:rPr>
                <a:t>&gt; 0.5</a:t>
              </a:r>
              <a:endParaRPr sz="1800">
                <a:solidFill>
                  <a:schemeClr val="lt1"/>
                </a:solidFill>
                <a:latin typeface="Red Hat Display"/>
                <a:ea typeface="Red Hat Display"/>
                <a:cs typeface="Red Hat Display"/>
                <a:sym typeface="Red Hat Display"/>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177" name="Google Shape;177;p21"/>
          <p:cNvSpPr/>
          <p:nvPr/>
        </p:nvSpPr>
        <p:spPr>
          <a:xfrm>
            <a:off x="209400" y="775900"/>
            <a:ext cx="8408400" cy="7296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1500"/>
              </a:spcBef>
              <a:spcAft>
                <a:spcPts val="800"/>
              </a:spcAft>
              <a:buNone/>
            </a:pPr>
            <a:r>
              <a:rPr lang="en" sz="1850">
                <a:solidFill>
                  <a:srgbClr val="404040"/>
                </a:solidFill>
                <a:latin typeface="Red Hat Display"/>
                <a:ea typeface="Red Hat Display"/>
                <a:cs typeface="Red Hat Display"/>
                <a:sym typeface="Red Hat Display"/>
              </a:rPr>
              <a:t>How does number of bedrooms and bathrooms impact the price of a house in King County?</a:t>
            </a:r>
            <a:endParaRPr sz="1850">
              <a:solidFill>
                <a:srgbClr val="404040"/>
              </a:solidFill>
              <a:latin typeface="Red Hat Display"/>
              <a:ea typeface="Red Hat Display"/>
              <a:cs typeface="Red Hat Display"/>
              <a:sym typeface="Red Hat Display"/>
            </a:endParaRPr>
          </a:p>
        </p:txBody>
      </p:sp>
      <p:sp>
        <p:nvSpPr>
          <p:cNvPr id="178" name="Google Shape;178;p21"/>
          <p:cNvSpPr txBox="1"/>
          <p:nvPr/>
        </p:nvSpPr>
        <p:spPr>
          <a:xfrm>
            <a:off x="209400" y="199650"/>
            <a:ext cx="3492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accent1"/>
                </a:solidFill>
                <a:latin typeface="Red Hat Display"/>
                <a:ea typeface="Red Hat Display"/>
                <a:cs typeface="Red Hat Display"/>
                <a:sym typeface="Red Hat Display"/>
              </a:rPr>
              <a:t>Exploratory Data Analysis</a:t>
            </a:r>
            <a:endParaRPr sz="2000" b="1">
              <a:solidFill>
                <a:schemeClr val="accent1"/>
              </a:solidFill>
              <a:latin typeface="Red Hat Display"/>
              <a:ea typeface="Red Hat Display"/>
              <a:cs typeface="Red Hat Display"/>
              <a:sym typeface="Red Hat Display"/>
            </a:endParaRPr>
          </a:p>
        </p:txBody>
      </p:sp>
      <p:pic>
        <p:nvPicPr>
          <p:cNvPr id="179" name="Google Shape;179;p21"/>
          <p:cNvPicPr preferRelativeResize="0"/>
          <p:nvPr/>
        </p:nvPicPr>
        <p:blipFill>
          <a:blip r:embed="rId3">
            <a:alphaModFix/>
          </a:blip>
          <a:stretch>
            <a:fillRect/>
          </a:stretch>
        </p:blipFill>
        <p:spPr>
          <a:xfrm>
            <a:off x="4522275" y="1713786"/>
            <a:ext cx="3879686" cy="3188428"/>
          </a:xfrm>
          <a:prstGeom prst="rect">
            <a:avLst/>
          </a:prstGeom>
          <a:noFill/>
          <a:ln>
            <a:noFill/>
          </a:ln>
        </p:spPr>
      </p:pic>
      <p:pic>
        <p:nvPicPr>
          <p:cNvPr id="180" name="Google Shape;180;p21"/>
          <p:cNvPicPr preferRelativeResize="0"/>
          <p:nvPr/>
        </p:nvPicPr>
        <p:blipFill>
          <a:blip r:embed="rId4">
            <a:alphaModFix/>
          </a:blip>
          <a:stretch>
            <a:fillRect/>
          </a:stretch>
        </p:blipFill>
        <p:spPr>
          <a:xfrm>
            <a:off x="524876" y="1802663"/>
            <a:ext cx="3638876" cy="30106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186" name="Google Shape;186;p22"/>
          <p:cNvSpPr txBox="1"/>
          <p:nvPr/>
        </p:nvSpPr>
        <p:spPr>
          <a:xfrm>
            <a:off x="376350" y="232300"/>
            <a:ext cx="8300700" cy="5310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Red Hat Display"/>
                <a:ea typeface="Red Hat Display"/>
                <a:cs typeface="Red Hat Display"/>
                <a:sym typeface="Red Hat Display"/>
              </a:rPr>
              <a:t>How do the Sq.ft-living fluctuate the price of a house in King County?</a:t>
            </a:r>
            <a:endParaRPr sz="2000">
              <a:latin typeface="Red Hat Display"/>
              <a:ea typeface="Red Hat Display"/>
              <a:cs typeface="Red Hat Display"/>
              <a:sym typeface="Red Hat Display"/>
            </a:endParaRPr>
          </a:p>
        </p:txBody>
      </p:sp>
      <p:pic>
        <p:nvPicPr>
          <p:cNvPr id="187" name="Google Shape;187;p22"/>
          <p:cNvPicPr preferRelativeResize="0"/>
          <p:nvPr/>
        </p:nvPicPr>
        <p:blipFill>
          <a:blip r:embed="rId3">
            <a:alphaModFix/>
          </a:blip>
          <a:stretch>
            <a:fillRect/>
          </a:stretch>
        </p:blipFill>
        <p:spPr>
          <a:xfrm>
            <a:off x="376350" y="967775"/>
            <a:ext cx="5383950" cy="3792175"/>
          </a:xfrm>
          <a:prstGeom prst="rect">
            <a:avLst/>
          </a:prstGeom>
          <a:noFill/>
          <a:ln>
            <a:noFill/>
          </a:ln>
        </p:spPr>
      </p:pic>
      <p:sp>
        <p:nvSpPr>
          <p:cNvPr id="188" name="Google Shape;188;p22"/>
          <p:cNvSpPr txBox="1"/>
          <p:nvPr/>
        </p:nvSpPr>
        <p:spPr>
          <a:xfrm>
            <a:off x="5917125" y="1014075"/>
            <a:ext cx="2770500" cy="3792300"/>
          </a:xfrm>
          <a:prstGeom prst="rect">
            <a:avLst/>
          </a:prstGeom>
          <a:noFill/>
          <a:ln>
            <a:noFill/>
          </a:ln>
        </p:spPr>
        <p:txBody>
          <a:bodyPr spcFirstLastPara="1" wrap="square" lIns="91425" tIns="91425" rIns="91425" bIns="91425" anchor="t" anchorCtr="0">
            <a:noAutofit/>
          </a:bodyPr>
          <a:lstStyle/>
          <a:p>
            <a:pPr marL="457200" lvl="0" indent="-355600" algn="l" rtl="0">
              <a:lnSpc>
                <a:spcPct val="100000"/>
              </a:lnSpc>
              <a:spcBef>
                <a:spcPts val="0"/>
              </a:spcBef>
              <a:spcAft>
                <a:spcPts val="0"/>
              </a:spcAft>
              <a:buClr>
                <a:schemeClr val="lt1"/>
              </a:buClr>
              <a:buSzPts val="2000"/>
              <a:buFont typeface="Red Hat Display"/>
              <a:buChar char="●"/>
            </a:pPr>
            <a:r>
              <a:rPr lang="en" sz="2000">
                <a:solidFill>
                  <a:schemeClr val="lt1"/>
                </a:solidFill>
                <a:latin typeface="Red Hat Display"/>
                <a:ea typeface="Red Hat Display"/>
                <a:cs typeface="Red Hat Display"/>
                <a:sym typeface="Red Hat Display"/>
              </a:rPr>
              <a:t>House price increased with the increase in square foot living</a:t>
            </a:r>
            <a:endParaRPr sz="2000">
              <a:solidFill>
                <a:schemeClr val="lt1"/>
              </a:solidFill>
              <a:latin typeface="Red Hat Display"/>
              <a:ea typeface="Red Hat Display"/>
              <a:cs typeface="Red Hat Display"/>
              <a:sym typeface="Red Hat Display"/>
            </a:endParaRPr>
          </a:p>
          <a:p>
            <a:pPr marL="457200" lvl="0" indent="-355600" algn="l" rtl="0">
              <a:lnSpc>
                <a:spcPct val="100000"/>
              </a:lnSpc>
              <a:spcBef>
                <a:spcPts val="1000"/>
              </a:spcBef>
              <a:spcAft>
                <a:spcPts val="1000"/>
              </a:spcAft>
              <a:buClr>
                <a:schemeClr val="lt1"/>
              </a:buClr>
              <a:buSzPts val="2000"/>
              <a:buFont typeface="Red Hat Display"/>
              <a:buChar char="●"/>
            </a:pPr>
            <a:r>
              <a:rPr lang="en" sz="2000">
                <a:solidFill>
                  <a:schemeClr val="lt1"/>
                </a:solidFill>
                <a:latin typeface="Red Hat Display"/>
                <a:ea typeface="Red Hat Display"/>
                <a:cs typeface="Red Hat Display"/>
                <a:sym typeface="Red Hat Display"/>
              </a:rPr>
              <a:t>House prices below 500,000 dollars have less than 2500 square living area.</a:t>
            </a:r>
            <a:endParaRPr sz="2000">
              <a:solidFill>
                <a:schemeClr val="lt1"/>
              </a:solidFill>
              <a:latin typeface="Red Hat Display"/>
              <a:ea typeface="Red Hat Display"/>
              <a:cs typeface="Red Hat Display"/>
              <a:sym typeface="Red Hat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194" name="Google Shape;194;p23"/>
          <p:cNvSpPr txBox="1"/>
          <p:nvPr/>
        </p:nvSpPr>
        <p:spPr>
          <a:xfrm>
            <a:off x="345000" y="355450"/>
            <a:ext cx="8426100" cy="857400"/>
          </a:xfrm>
          <a:prstGeom prst="rect">
            <a:avLst/>
          </a:prstGeom>
          <a:solidFill>
            <a:schemeClr val="lt2"/>
          </a:solidFill>
          <a:ln>
            <a:noFill/>
          </a:ln>
        </p:spPr>
        <p:txBody>
          <a:bodyPr spcFirstLastPara="1" wrap="square" lIns="91425" tIns="91425" rIns="91425" bIns="91425" anchor="t" anchorCtr="0">
            <a:noAutofit/>
          </a:bodyPr>
          <a:lstStyle/>
          <a:p>
            <a:pPr marL="0" lvl="0" indent="0" algn="l" rtl="0">
              <a:spcBef>
                <a:spcPts val="1500"/>
              </a:spcBef>
              <a:spcAft>
                <a:spcPts val="0"/>
              </a:spcAft>
              <a:buNone/>
            </a:pPr>
            <a:r>
              <a:rPr lang="en" sz="2150">
                <a:solidFill>
                  <a:srgbClr val="404040"/>
                </a:solidFill>
                <a:latin typeface="Red Hat Display"/>
                <a:ea typeface="Red Hat Display"/>
                <a:cs typeface="Red Hat Display"/>
                <a:sym typeface="Red Hat Display"/>
              </a:rPr>
              <a:t>Do higher condition scores and having a waterfront view raise the price of a house?</a:t>
            </a:r>
            <a:endParaRPr sz="2150">
              <a:solidFill>
                <a:srgbClr val="404040"/>
              </a:solidFill>
              <a:latin typeface="Red Hat Display"/>
              <a:ea typeface="Red Hat Display"/>
              <a:cs typeface="Red Hat Display"/>
              <a:sym typeface="Red Hat Display"/>
            </a:endParaRPr>
          </a:p>
          <a:p>
            <a:pPr marL="0" lvl="0" indent="0" algn="l" rtl="0">
              <a:spcBef>
                <a:spcPts val="800"/>
              </a:spcBef>
              <a:spcAft>
                <a:spcPts val="0"/>
              </a:spcAft>
              <a:buNone/>
            </a:pPr>
            <a:endParaRPr>
              <a:latin typeface="Raleway"/>
              <a:ea typeface="Raleway"/>
              <a:cs typeface="Raleway"/>
              <a:sym typeface="Raleway"/>
            </a:endParaRPr>
          </a:p>
        </p:txBody>
      </p:sp>
      <p:sp>
        <p:nvSpPr>
          <p:cNvPr id="195" name="Google Shape;195;p23"/>
          <p:cNvSpPr txBox="1"/>
          <p:nvPr/>
        </p:nvSpPr>
        <p:spPr>
          <a:xfrm>
            <a:off x="4517900" y="1563500"/>
            <a:ext cx="4322400" cy="27501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lt1"/>
              </a:buClr>
              <a:buSzPts val="1500"/>
              <a:buFont typeface="Red Hat Display"/>
              <a:buChar char="●"/>
            </a:pPr>
            <a:r>
              <a:rPr lang="en" sz="1500">
                <a:solidFill>
                  <a:schemeClr val="lt1"/>
                </a:solidFill>
                <a:latin typeface="Red Hat Display"/>
                <a:ea typeface="Red Hat Display"/>
                <a:cs typeface="Red Hat Display"/>
                <a:sym typeface="Red Hat Display"/>
              </a:rPr>
              <a:t>Homes of conditions 3+ were more expensive than of condition 2 or lower irrespective of waterfront status. </a:t>
            </a:r>
            <a:endParaRPr sz="1500">
              <a:solidFill>
                <a:schemeClr val="lt1"/>
              </a:solidFill>
              <a:latin typeface="Red Hat Display"/>
              <a:ea typeface="Red Hat Display"/>
              <a:cs typeface="Red Hat Display"/>
              <a:sym typeface="Red Hat Display"/>
            </a:endParaRPr>
          </a:p>
          <a:p>
            <a:pPr marL="457200" lvl="0" indent="-323850" algn="l" rtl="0">
              <a:spcBef>
                <a:spcPts val="1000"/>
              </a:spcBef>
              <a:spcAft>
                <a:spcPts val="0"/>
              </a:spcAft>
              <a:buClr>
                <a:schemeClr val="lt1"/>
              </a:buClr>
              <a:buSzPts val="1500"/>
              <a:buFont typeface="Red Hat Display"/>
              <a:buChar char="●"/>
            </a:pPr>
            <a:r>
              <a:rPr lang="en" sz="1500">
                <a:solidFill>
                  <a:schemeClr val="lt1"/>
                </a:solidFill>
                <a:latin typeface="Red Hat Display"/>
                <a:ea typeface="Red Hat Display"/>
                <a:cs typeface="Red Hat Display"/>
                <a:sym typeface="Red Hat Display"/>
              </a:rPr>
              <a:t>Interestingly enough, condition 3 and 5 houses had higher median values than homes of condition 4. </a:t>
            </a:r>
            <a:endParaRPr sz="1500">
              <a:solidFill>
                <a:schemeClr val="lt1"/>
              </a:solidFill>
              <a:latin typeface="Red Hat Display"/>
              <a:ea typeface="Red Hat Display"/>
              <a:cs typeface="Red Hat Display"/>
              <a:sym typeface="Red Hat Display"/>
            </a:endParaRPr>
          </a:p>
          <a:p>
            <a:pPr marL="457200" lvl="0" indent="-323850" algn="l" rtl="0">
              <a:spcBef>
                <a:spcPts val="1000"/>
              </a:spcBef>
              <a:spcAft>
                <a:spcPts val="1000"/>
              </a:spcAft>
              <a:buClr>
                <a:schemeClr val="lt1"/>
              </a:buClr>
              <a:buSzPts val="1500"/>
              <a:buFont typeface="Red Hat Display"/>
              <a:buChar char="●"/>
            </a:pPr>
            <a:r>
              <a:rPr lang="en" sz="1500">
                <a:solidFill>
                  <a:schemeClr val="lt1"/>
                </a:solidFill>
                <a:latin typeface="Red Hat Display"/>
                <a:ea typeface="Red Hat Display"/>
                <a:cs typeface="Red Hat Display"/>
                <a:sym typeface="Red Hat Display"/>
              </a:rPr>
              <a:t>The  price of the house only increases until a certain price and thereafter the presence of waterfront view do not impact the price a lot.</a:t>
            </a:r>
            <a:endParaRPr sz="1600">
              <a:solidFill>
                <a:schemeClr val="lt1"/>
              </a:solidFill>
              <a:highlight>
                <a:srgbClr val="FFFFFF"/>
              </a:highlight>
              <a:latin typeface="Red Hat Display"/>
              <a:ea typeface="Red Hat Display"/>
              <a:cs typeface="Red Hat Display"/>
              <a:sym typeface="Red Hat Display"/>
            </a:endParaRPr>
          </a:p>
        </p:txBody>
      </p:sp>
      <p:pic>
        <p:nvPicPr>
          <p:cNvPr id="196" name="Google Shape;196;p23"/>
          <p:cNvPicPr preferRelativeResize="0"/>
          <p:nvPr/>
        </p:nvPicPr>
        <p:blipFill rotWithShape="1">
          <a:blip r:embed="rId3">
            <a:alphaModFix/>
          </a:blip>
          <a:srcRect l="3873" t="2391"/>
          <a:stretch/>
        </p:blipFill>
        <p:spPr>
          <a:xfrm>
            <a:off x="345000" y="1530288"/>
            <a:ext cx="4185075" cy="2816524"/>
          </a:xfrm>
          <a:prstGeom prst="rect">
            <a:avLst/>
          </a:prstGeom>
          <a:noFill/>
          <a:ln>
            <a:noFill/>
          </a:ln>
        </p:spPr>
      </p:pic>
    </p:spTree>
  </p:cSld>
  <p:clrMapOvr>
    <a:masterClrMapping/>
  </p:clrMapOvr>
</p:sld>
</file>

<file path=ppt/theme/theme1.xml><?xml version="1.0" encoding="utf-8"?>
<a:theme xmlns:a="http://schemas.openxmlformats.org/drawingml/2006/main" name="Rutland template">
  <a:themeElements>
    <a:clrScheme name="Custom 347">
      <a:dk1>
        <a:srgbClr val="142236"/>
      </a:dk1>
      <a:lt1>
        <a:srgbClr val="FFFFFF"/>
      </a:lt1>
      <a:dk2>
        <a:srgbClr val="667180"/>
      </a:dk2>
      <a:lt2>
        <a:srgbClr val="E5E8EB"/>
      </a:lt2>
      <a:accent1>
        <a:srgbClr val="FF6035"/>
      </a:accent1>
      <a:accent2>
        <a:srgbClr val="BB1C0B"/>
      </a:accent2>
      <a:accent3>
        <a:srgbClr val="1DC8E6"/>
      </a:accent3>
      <a:accent4>
        <a:srgbClr val="0D7FA3"/>
      </a:accent4>
      <a:accent5>
        <a:srgbClr val="8FC55D"/>
      </a:accent5>
      <a:accent6>
        <a:srgbClr val="4E9934"/>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1417</Words>
  <Application>Microsoft Macintosh PowerPoint</Application>
  <PresentationFormat>On-screen Show (16:9)</PresentationFormat>
  <Paragraphs>201</Paragraphs>
  <Slides>23</Slides>
  <Notes>23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Times New Roman</vt:lpstr>
      <vt:lpstr>Raleway SemiBold</vt:lpstr>
      <vt:lpstr>Raleway</vt:lpstr>
      <vt:lpstr>Arial</vt:lpstr>
      <vt:lpstr>Lora</vt:lpstr>
      <vt:lpstr>Red Hat Display Black</vt:lpstr>
      <vt:lpstr>Quattrocento Sans</vt:lpstr>
      <vt:lpstr>Red Hat Display</vt:lpstr>
      <vt:lpstr>Roboto</vt:lpstr>
      <vt:lpstr>Rutland template</vt:lpstr>
      <vt:lpstr>Housing Price Prediction  in King County</vt:lpstr>
      <vt:lpstr>Project Overview</vt:lpstr>
      <vt:lpstr>Project Overview</vt:lpstr>
      <vt:lpstr>Variable Description</vt:lpstr>
      <vt:lpstr>Exploratory Analysis</vt:lpstr>
      <vt:lpstr>PowerPoint Presentation</vt:lpstr>
      <vt:lpstr>PowerPoint Presentation</vt:lpstr>
      <vt:lpstr>PowerPoint Presentation</vt:lpstr>
      <vt:lpstr>PowerPoint Presentation</vt:lpstr>
      <vt:lpstr>Model Evaluation</vt:lpstr>
      <vt:lpstr>PowerPoint Presentation</vt:lpstr>
      <vt:lpstr>PowerPoint Presentation</vt:lpstr>
      <vt:lpstr>PowerPoint Presentation</vt:lpstr>
      <vt:lpstr>PowerPoint Presentation</vt:lpstr>
      <vt:lpstr>PowerPoint Presentation</vt:lpstr>
      <vt:lpstr>PowerPoint Presentation</vt:lpstr>
      <vt:lpstr>Best Model: Random Forest</vt:lpstr>
      <vt:lpstr>Conclusion</vt:lpstr>
      <vt:lpstr>Challenges</vt:lpstr>
      <vt:lpstr>Conclusion</vt:lpstr>
      <vt:lpstr>Thank you! Questions?</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Price Prediction  in King County</dc:title>
  <cp:lastModifiedBy>Chris Lally</cp:lastModifiedBy>
  <cp:revision>1</cp:revision>
  <dcterms:modified xsi:type="dcterms:W3CDTF">2021-10-13T00:44:19Z</dcterms:modified>
</cp:coreProperties>
</file>